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0f81e6a2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0f81e6a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d706951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d706951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90f81e6a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90f81e6a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90f81e6a2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90f81e6a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90f81e6a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90f81e6a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d706951f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d706951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84d988ea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84d988ea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90f81e6a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90f81e6a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90f81e6a2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90f81e6a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90f81e6a2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90f81e6a2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90f81e6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90f81e6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90f81e6a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90f81e6a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90f81e6a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90f81e6a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90f81e6a2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90f81e6a2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90f81e6a2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90f81e6a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90f81e6a2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90f81e6a2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0f81e6a2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0f81e6a2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90f81e6a2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90f81e6a2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84d988d9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84d988d9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84d988d9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84d988d9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84d988d9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84d988d9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90f81e6a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90f81e6a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84d988ea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84d988ea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84d988d94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84d988d94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90f81e6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90f81e6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90f81e6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90f81e6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84d988ea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84d988ea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90f81e6a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90f81e6a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84d988ea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84d988ea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90f81e6a2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90f81e6a2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81F2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ONE_COLUMN_TEXT_1_1_2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81F2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5.png"/><Relationship Id="rId7" Type="http://schemas.openxmlformats.org/officeDocument/2006/relationships/image" Target="../media/image29.png"/><Relationship Id="rId8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gif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gif"/><Relationship Id="rId4" Type="http://schemas.openxmlformats.org/officeDocument/2006/relationships/image" Target="../media/image26.png"/><Relationship Id="rId5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gif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F2C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Heuristic Trees vs Reinforcement Learning</a:t>
            </a:r>
            <a:r>
              <a:rPr lang="es" sz="4000">
                <a:solidFill>
                  <a:srgbClr val="FF45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  <a:latin typeface="Roboto"/>
                <a:ea typeface="Roboto"/>
                <a:cs typeface="Roboto"/>
                <a:sym typeface="Roboto"/>
              </a:rPr>
              <a:t>LuxAI Kaggle Challenge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5417" l="0" r="0" t="6055"/>
          <a:stretch/>
        </p:blipFill>
        <p:spPr>
          <a:xfrm>
            <a:off x="3547775" y="2504676"/>
            <a:ext cx="3408562" cy="22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4">
            <a:alphaModFix/>
          </a:blip>
          <a:srcRect b="5107" l="0" r="0" t="5278"/>
          <a:stretch/>
        </p:blipFill>
        <p:spPr>
          <a:xfrm>
            <a:off x="5382338" y="1283048"/>
            <a:ext cx="3408562" cy="230938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IA en Videojuegos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75"/>
            <a:ext cx="253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Estado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745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Acción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Recompensa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Agente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4206898" y="3241013"/>
            <a:ext cx="1066200" cy="101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6981723" y="2992580"/>
            <a:ext cx="1695600" cy="68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5447851" y="1423987"/>
            <a:ext cx="1540800" cy="68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7069957" y="2162917"/>
            <a:ext cx="1607100" cy="68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4206901" y="2874125"/>
            <a:ext cx="310500" cy="366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 4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5447839" y="1057075"/>
            <a:ext cx="310500" cy="366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 3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6981727" y="3673264"/>
            <a:ext cx="310500" cy="366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 2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8369475" y="1803512"/>
            <a:ext cx="310500" cy="366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 1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ctrTitle"/>
          </p:nvPr>
        </p:nvSpPr>
        <p:spPr>
          <a:xfrm>
            <a:off x="311704" y="744575"/>
            <a:ext cx="42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IA</a:t>
            </a:r>
            <a:r>
              <a:rPr lang="es"/>
              <a:t>.</a:t>
            </a:r>
            <a:endParaRPr/>
          </a:p>
        </p:txBody>
      </p:sp>
      <p:sp>
        <p:nvSpPr>
          <p:cNvPr id="159" name="Google Shape;159;p24"/>
          <p:cNvSpPr txBox="1"/>
          <p:nvPr>
            <p:ph idx="1" type="subTitle"/>
          </p:nvPr>
        </p:nvSpPr>
        <p:spPr>
          <a:xfrm>
            <a:off x="311700" y="2834125"/>
            <a:ext cx="42603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ML vs no-ML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099" y="1173250"/>
            <a:ext cx="2796975" cy="27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4542125" y="0"/>
            <a:ext cx="4602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Behavioral Trees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For Programing NPC (Halo 2)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Cadena de Markov con transiciones unidireccionales y acíclicas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Sustitución de complejas máquinas de estados por </a:t>
            </a:r>
            <a:r>
              <a:rPr lang="es">
                <a:solidFill>
                  <a:srgbClr val="FF4543"/>
                </a:solidFill>
              </a:rPr>
              <a:t>árboles</a:t>
            </a:r>
            <a:r>
              <a:rPr lang="es">
                <a:solidFill>
                  <a:schemeClr val="dk1"/>
                </a:solidFill>
              </a:rPr>
              <a:t> de decisión jerárquicos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Permite añadir comportamientos de manera </a:t>
            </a:r>
            <a:r>
              <a:rPr lang="es">
                <a:solidFill>
                  <a:srgbClr val="FF4543"/>
                </a:solidFill>
              </a:rPr>
              <a:t>mantenible</a:t>
            </a:r>
            <a:r>
              <a:rPr lang="es">
                <a:solidFill>
                  <a:schemeClr val="dk1"/>
                </a:solidFill>
              </a:rPr>
              <a:t> e independiente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3555" r="4082" t="0"/>
          <a:stretch/>
        </p:blipFill>
        <p:spPr>
          <a:xfrm>
            <a:off x="4625550" y="881950"/>
            <a:ext cx="4369901" cy="33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0" y="1289175"/>
            <a:ext cx="9144000" cy="167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Componentes del juego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445275" y="3119300"/>
            <a:ext cx="2634900" cy="18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Selector</a:t>
            </a:r>
            <a:endParaRPr b="1">
              <a:solidFill>
                <a:srgbClr val="FF45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Ejecuta el </a:t>
            </a:r>
            <a:r>
              <a:rPr b="1" lang="es">
                <a:solidFill>
                  <a:schemeClr val="dk1"/>
                </a:solidFill>
              </a:rPr>
              <a:t>primer</a:t>
            </a:r>
            <a:r>
              <a:rPr lang="es">
                <a:solidFill>
                  <a:schemeClr val="dk1"/>
                </a:solidFill>
              </a:rPr>
              <a:t> hijo que funciona dado un orden de prioridad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340875" y="3119300"/>
            <a:ext cx="2634900" cy="18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Sequencia</a:t>
            </a:r>
            <a:endParaRPr b="1">
              <a:solidFill>
                <a:srgbClr val="FF45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Ejecuta </a:t>
            </a:r>
            <a:r>
              <a:rPr b="1" lang="es">
                <a:solidFill>
                  <a:schemeClr val="dk1"/>
                </a:solidFill>
              </a:rPr>
              <a:t>todos</a:t>
            </a:r>
            <a:r>
              <a:rPr lang="es">
                <a:solidFill>
                  <a:schemeClr val="dk1"/>
                </a:solidFill>
              </a:rPr>
              <a:t> los hijo hasta que uno falla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6236475" y="3119300"/>
            <a:ext cx="2634900" cy="18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Acciones</a:t>
            </a:r>
            <a:endParaRPr b="1">
              <a:solidFill>
                <a:srgbClr val="FF45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Unidades últimas de código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3">
            <a:alphaModFix/>
          </a:blip>
          <a:srcRect b="41715" l="34445" r="12853" t="21514"/>
          <a:stretch/>
        </p:blipFill>
        <p:spPr>
          <a:xfrm>
            <a:off x="445275" y="1508150"/>
            <a:ext cx="2634900" cy="131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20301" l="12664" r="34720" t="42986"/>
          <a:stretch/>
        </p:blipFill>
        <p:spPr>
          <a:xfrm>
            <a:off x="3290788" y="1508150"/>
            <a:ext cx="2634900" cy="131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2987" l="10387" r="31805" t="59529"/>
          <a:stretch/>
        </p:blipFill>
        <p:spPr>
          <a:xfrm>
            <a:off x="6136300" y="1508149"/>
            <a:ext cx="2835250" cy="131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4542125" y="0"/>
            <a:ext cx="4602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Reinforcement Learning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QLearning: </a:t>
            </a:r>
            <a:r>
              <a:rPr lang="es">
                <a:solidFill>
                  <a:schemeClr val="dk1"/>
                </a:solidFill>
              </a:rPr>
              <a:t>Algoritmo con una función que dado un estado, devuelve una acción (</a:t>
            </a:r>
            <a:r>
              <a:rPr lang="es">
                <a:solidFill>
                  <a:srgbClr val="FF4543"/>
                </a:solidFill>
              </a:rPr>
              <a:t>Política</a:t>
            </a:r>
            <a:r>
              <a:rPr lang="es">
                <a:solidFill>
                  <a:schemeClr val="dk1"/>
                </a:solidFill>
              </a:rPr>
              <a:t>)</a:t>
            </a:r>
            <a:r>
              <a:rPr lang="es">
                <a:solidFill>
                  <a:srgbClr val="FF4543"/>
                </a:solidFill>
              </a:rPr>
              <a:t>.</a:t>
            </a:r>
            <a:r>
              <a:rPr lang="es">
                <a:solidFill>
                  <a:schemeClr val="dk1"/>
                </a:solidFill>
              </a:rPr>
              <a:t> Esta función se aprende por medio de las recompensas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DeepQLearning</a:t>
            </a:r>
            <a:r>
              <a:rPr lang="es">
                <a:solidFill>
                  <a:schemeClr val="dk1"/>
                </a:solidFill>
              </a:rPr>
              <a:t>: La política es una red neuronal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4481" r="4235" t="0"/>
          <a:stretch/>
        </p:blipFill>
        <p:spPr>
          <a:xfrm>
            <a:off x="4657913" y="609602"/>
            <a:ext cx="4370425" cy="44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ctrTitle"/>
          </p:nvPr>
        </p:nvSpPr>
        <p:spPr>
          <a:xfrm>
            <a:off x="311700" y="655525"/>
            <a:ext cx="8520600" cy="12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Gamers</a:t>
            </a:r>
            <a:r>
              <a:rPr lang="es" sz="4000">
                <a:solidFill>
                  <a:srgbClr val="FF45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452725" y="3761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Kaggle Challenge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3474"/>
            <a:ext cx="9144002" cy="192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ctrTitle"/>
          </p:nvPr>
        </p:nvSpPr>
        <p:spPr>
          <a:xfrm>
            <a:off x="311704" y="744575"/>
            <a:ext cx="42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LucIA</a:t>
            </a:r>
            <a:r>
              <a:rPr lang="es"/>
              <a:t>.</a:t>
            </a:r>
            <a:endParaRPr/>
          </a:p>
        </p:txBody>
      </p:sp>
      <p:sp>
        <p:nvSpPr>
          <p:cNvPr id="204" name="Google Shape;204;p29"/>
          <p:cNvSpPr txBox="1"/>
          <p:nvPr>
            <p:ph idx="1" type="subTitle"/>
          </p:nvPr>
        </p:nvSpPr>
        <p:spPr>
          <a:xfrm>
            <a:off x="311700" y="2834125"/>
            <a:ext cx="42603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Behavioral Trees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400" y="425025"/>
            <a:ext cx="4293450" cy="42934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/>
          <p:nvPr/>
        </p:nvSpPr>
        <p:spPr>
          <a:xfrm>
            <a:off x="4542125" y="0"/>
            <a:ext cx="4602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LucIA - Behavioral Tree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LucIA tiene un patrón de </a:t>
            </a:r>
            <a:r>
              <a:rPr lang="es">
                <a:solidFill>
                  <a:srgbClr val="FF4543"/>
                </a:solidFill>
              </a:rPr>
              <a:t>builder</a:t>
            </a:r>
            <a:r>
              <a:rPr lang="es">
                <a:solidFill>
                  <a:schemeClr val="dk1"/>
                </a:solidFill>
              </a:rPr>
              <a:t> de </a:t>
            </a:r>
            <a:r>
              <a:rPr lang="es">
                <a:solidFill>
                  <a:schemeClr val="dk1"/>
                </a:solidFill>
              </a:rPr>
              <a:t>behavioral trees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Tiene una </a:t>
            </a:r>
            <a:r>
              <a:rPr lang="es">
                <a:solidFill>
                  <a:srgbClr val="FF4543"/>
                </a:solidFill>
              </a:rPr>
              <a:t>lógica</a:t>
            </a:r>
            <a:r>
              <a:rPr lang="es">
                <a:solidFill>
                  <a:schemeClr val="dk1"/>
                </a:solidFill>
              </a:rPr>
              <a:t> para saber, según parámetros del juego, qué </a:t>
            </a:r>
            <a:r>
              <a:rPr lang="es">
                <a:solidFill>
                  <a:schemeClr val="dk1"/>
                </a:solidFill>
              </a:rPr>
              <a:t>behavioral tree</a:t>
            </a:r>
            <a:r>
              <a:rPr lang="es">
                <a:solidFill>
                  <a:schemeClr val="dk1"/>
                </a:solidFill>
              </a:rPr>
              <a:t> debe crear.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Cada behavioral tree tiene representa una </a:t>
            </a:r>
            <a:r>
              <a:rPr lang="es">
                <a:solidFill>
                  <a:srgbClr val="FF4543"/>
                </a:solidFill>
              </a:rPr>
              <a:t>estrategia diferente.</a:t>
            </a:r>
            <a:endParaRPr>
              <a:solidFill>
                <a:srgbClr val="FF4543"/>
              </a:solidFill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 rotWithShape="1">
          <a:blip r:embed="rId4">
            <a:alphaModFix/>
          </a:blip>
          <a:srcRect b="0" l="0" r="45972" t="0"/>
          <a:stretch/>
        </p:blipFill>
        <p:spPr>
          <a:xfrm>
            <a:off x="4775500" y="671363"/>
            <a:ext cx="4135250" cy="44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400" y="1234500"/>
            <a:ext cx="5549199" cy="3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LucIA - Behavioral Tree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11700" y="1152475"/>
            <a:ext cx="2998500" cy="3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City</a:t>
            </a:r>
            <a:r>
              <a:rPr b="1" lang="es">
                <a:solidFill>
                  <a:schemeClr val="dk1"/>
                </a:solidFill>
              </a:rPr>
              <a:t> Behavioural tree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¿Puede hacer algo?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Elegimos la acción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Primero intentamos hacer un worker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Si no puede hacer un worker invertimos los recursos en investigar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3258300" y="2773600"/>
            <a:ext cx="1020000" cy="75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6354550" y="2015050"/>
            <a:ext cx="1020000" cy="63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5243225" y="2836750"/>
            <a:ext cx="1020000" cy="63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7965650" y="3639000"/>
            <a:ext cx="1020000" cy="63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3276600" y="2385950"/>
            <a:ext cx="282000" cy="320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 </a:t>
            </a:r>
            <a:r>
              <a:rPr b="1" lang="es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6400800" y="1623950"/>
            <a:ext cx="282000" cy="320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 2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5257800" y="2462150"/>
            <a:ext cx="282000" cy="320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 3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8001000" y="3224150"/>
            <a:ext cx="282000" cy="320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</a:rPr>
              <a:t> 4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LucIA - Behavioral Tree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311700" y="1152475"/>
            <a:ext cx="8520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Worker Behavioural tree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00" y="1713650"/>
            <a:ext cx="8476025" cy="27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/>
          <p:nvPr/>
        </p:nvSpPr>
        <p:spPr>
          <a:xfrm>
            <a:off x="239050" y="3050475"/>
            <a:ext cx="5401800" cy="151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5759825" y="3050475"/>
            <a:ext cx="3124200" cy="151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F2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  <a:latin typeface="Roboto"/>
                <a:ea typeface="Roboto"/>
                <a:cs typeface="Roboto"/>
                <a:sym typeface="Roboto"/>
              </a:rPr>
              <a:t>Presentación</a:t>
            </a:r>
            <a:r>
              <a:rPr lang="es" sz="1800"/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700" y="3048475"/>
            <a:ext cx="28131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  <a:latin typeface="Roboto"/>
                <a:ea typeface="Roboto"/>
                <a:cs typeface="Roboto"/>
                <a:sym typeface="Roboto"/>
              </a:rPr>
              <a:t>Ángel</a:t>
            </a:r>
            <a:endParaRPr b="1">
              <a:solidFill>
                <a:srgbClr val="FF45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@thinbaker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Engineer en </a:t>
            </a:r>
            <a:r>
              <a:rPr lang="es">
                <a:solidFill>
                  <a:srgbClr val="FF4543"/>
                </a:solidFill>
                <a:latin typeface="Roboto"/>
                <a:ea typeface="Roboto"/>
                <a:cs typeface="Roboto"/>
                <a:sym typeface="Roboto"/>
              </a:rPr>
              <a:t>Paradigma Digital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211000" y="3057475"/>
            <a:ext cx="28131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  <a:latin typeface="Roboto"/>
                <a:ea typeface="Roboto"/>
                <a:cs typeface="Roboto"/>
                <a:sym typeface="Roboto"/>
              </a:rPr>
              <a:t>Bea</a:t>
            </a:r>
            <a:endParaRPr b="1">
              <a:solidFill>
                <a:srgbClr val="FF45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@chucheria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Scientist en Urban Data Analytics</a:t>
            </a:r>
            <a:r>
              <a:rPr lang="es">
                <a:solidFill>
                  <a:srgbClr val="FF45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FF45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110325" y="3057475"/>
            <a:ext cx="2813100" cy="16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  <a:latin typeface="Roboto"/>
                <a:ea typeface="Roboto"/>
                <a:cs typeface="Roboto"/>
                <a:sym typeface="Roboto"/>
              </a:rPr>
              <a:t>Ale</a:t>
            </a:r>
            <a:endParaRPr b="1">
              <a:solidFill>
                <a:srgbClr val="FF45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@asolanopf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ML Engineer y MLOps</a:t>
            </a:r>
            <a:r>
              <a:rPr lang="es">
                <a:solidFill>
                  <a:srgbClr val="FF45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FF45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350" y="983100"/>
            <a:ext cx="1992425" cy="19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0" y="983100"/>
            <a:ext cx="1992425" cy="19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950" y="983100"/>
            <a:ext cx="1992425" cy="19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400" y="425025"/>
            <a:ext cx="4293450" cy="42934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p33"/>
          <p:cNvSpPr txBox="1"/>
          <p:nvPr>
            <p:ph type="ctrTitle"/>
          </p:nvPr>
        </p:nvSpPr>
        <p:spPr>
          <a:xfrm>
            <a:off x="311704" y="744575"/>
            <a:ext cx="42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Qlara</a:t>
            </a:r>
            <a:r>
              <a:rPr lang="es"/>
              <a:t>.</a:t>
            </a:r>
            <a:endParaRPr/>
          </a:p>
        </p:txBody>
      </p:sp>
      <p:sp>
        <p:nvSpPr>
          <p:cNvPr id="247" name="Google Shape;247;p33"/>
          <p:cNvSpPr txBox="1"/>
          <p:nvPr>
            <p:ph idx="1" type="subTitle"/>
          </p:nvPr>
        </p:nvSpPr>
        <p:spPr>
          <a:xfrm>
            <a:off x="311700" y="2834125"/>
            <a:ext cx="42603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Reinforcement Learning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/>
          <p:nvPr/>
        </p:nvSpPr>
        <p:spPr>
          <a:xfrm>
            <a:off x="4542125" y="0"/>
            <a:ext cx="4602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2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Qlara - DeepQLearning</a:t>
            </a:r>
            <a:r>
              <a:rPr b="1" lang="es"/>
              <a:t>.</a:t>
            </a:r>
            <a:endParaRPr>
              <a:solidFill>
                <a:srgbClr val="FF4543"/>
              </a:solidFill>
            </a:endParaRPr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Qlara es un patrón de </a:t>
            </a:r>
            <a:r>
              <a:rPr lang="es">
                <a:solidFill>
                  <a:srgbClr val="FF4543"/>
                </a:solidFill>
              </a:rPr>
              <a:t>fachada</a:t>
            </a:r>
            <a:r>
              <a:rPr lang="es">
                <a:solidFill>
                  <a:schemeClr val="dk1"/>
                </a:solidFill>
              </a:rPr>
              <a:t> de un conjunto de clases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Reward: </a:t>
            </a:r>
            <a:r>
              <a:rPr lang="es">
                <a:solidFill>
                  <a:srgbClr val="FF4543"/>
                </a:solidFill>
              </a:rPr>
              <a:t>Memento</a:t>
            </a:r>
            <a:r>
              <a:rPr lang="es">
                <a:solidFill>
                  <a:schemeClr val="dk1"/>
                </a:solidFill>
              </a:rPr>
              <a:t> de estados de juego y recompensa recibida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Model: Es un proxy (</a:t>
            </a:r>
            <a:r>
              <a:rPr lang="es">
                <a:solidFill>
                  <a:srgbClr val="FF4543"/>
                </a:solidFill>
              </a:rPr>
              <a:t>wrapper</a:t>
            </a:r>
            <a:r>
              <a:rPr lang="es">
                <a:solidFill>
                  <a:schemeClr val="dk1"/>
                </a:solidFill>
              </a:rPr>
              <a:t> de un modelo de Keras)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DataAugmentor: </a:t>
            </a:r>
            <a:r>
              <a:rPr lang="es">
                <a:solidFill>
                  <a:srgbClr val="FF4543"/>
                </a:solidFill>
              </a:rPr>
              <a:t>Factoría</a:t>
            </a:r>
            <a:r>
              <a:rPr lang="es">
                <a:solidFill>
                  <a:schemeClr val="dk1"/>
                </a:solidFill>
              </a:rPr>
              <a:t> para generar más muestras (rotaciones y espejo)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4">
            <a:alphaModFix/>
          </a:blip>
          <a:srcRect b="0" l="0" r="31398" t="0"/>
          <a:stretch/>
        </p:blipFill>
        <p:spPr>
          <a:xfrm>
            <a:off x="4712975" y="612775"/>
            <a:ext cx="42603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/>
          <p:nvPr/>
        </p:nvSpPr>
        <p:spPr>
          <a:xfrm>
            <a:off x="4542125" y="0"/>
            <a:ext cx="4602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5"/>
          <p:cNvCxnSpPr/>
          <p:nvPr/>
        </p:nvCxnSpPr>
        <p:spPr>
          <a:xfrm>
            <a:off x="7645272" y="1685117"/>
            <a:ext cx="2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44" y="1152469"/>
            <a:ext cx="752475" cy="69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4">
            <a:alphaModFix/>
          </a:blip>
          <a:srcRect b="-9" l="2477" r="0" t="4907"/>
          <a:stretch/>
        </p:blipFill>
        <p:spPr>
          <a:xfrm>
            <a:off x="8055400" y="1392900"/>
            <a:ext cx="733850" cy="65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5"/>
          <p:cNvCxnSpPr/>
          <p:nvPr/>
        </p:nvCxnSpPr>
        <p:spPr>
          <a:xfrm>
            <a:off x="6950626" y="1685117"/>
            <a:ext cx="2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5"/>
          <p:cNvCxnSpPr/>
          <p:nvPr/>
        </p:nvCxnSpPr>
        <p:spPr>
          <a:xfrm>
            <a:off x="7188072" y="1685117"/>
            <a:ext cx="2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5"/>
          <p:cNvCxnSpPr/>
          <p:nvPr/>
        </p:nvCxnSpPr>
        <p:spPr>
          <a:xfrm>
            <a:off x="6484580" y="1685117"/>
            <a:ext cx="2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5"/>
          <p:cNvCxnSpPr/>
          <p:nvPr/>
        </p:nvCxnSpPr>
        <p:spPr>
          <a:xfrm>
            <a:off x="6085112" y="1685117"/>
            <a:ext cx="2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445025"/>
            <a:ext cx="483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Qlara - Model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Input</a:t>
            </a:r>
            <a:r>
              <a:rPr lang="es">
                <a:solidFill>
                  <a:schemeClr val="dk1"/>
                </a:solidFill>
              </a:rPr>
              <a:t>: “Imagen” del estado del juego (</a:t>
            </a:r>
            <a:r>
              <a:rPr lang="es">
                <a:solidFill>
                  <a:schemeClr val="dk1"/>
                </a:solidFill>
              </a:rPr>
              <a:t>height</a:t>
            </a:r>
            <a:r>
              <a:rPr lang="es">
                <a:solidFill>
                  <a:schemeClr val="dk1"/>
                </a:solidFill>
              </a:rPr>
              <a:t> x width x </a:t>
            </a:r>
            <a:r>
              <a:rPr lang="es">
                <a:solidFill>
                  <a:schemeClr val="dk1"/>
                </a:solidFill>
              </a:rPr>
              <a:t>n_features</a:t>
            </a:r>
            <a:r>
              <a:rPr lang="es">
                <a:solidFill>
                  <a:schemeClr val="dk1"/>
                </a:solidFill>
              </a:rPr>
              <a:t>)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Network</a:t>
            </a:r>
            <a:r>
              <a:rPr lang="es">
                <a:solidFill>
                  <a:schemeClr val="dk1"/>
                </a:solidFill>
              </a:rPr>
              <a:t>: Inception Convolution (aspect ratio=1) + Residual </a:t>
            </a:r>
            <a:r>
              <a:rPr lang="es">
                <a:solidFill>
                  <a:schemeClr val="dk1"/>
                </a:solidFill>
              </a:rPr>
              <a:t>Connections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Output</a:t>
            </a:r>
            <a:r>
              <a:rPr lang="es">
                <a:solidFill>
                  <a:schemeClr val="dk1"/>
                </a:solidFill>
              </a:rPr>
              <a:t>: “Imagen” del mapa de acciones </a:t>
            </a:r>
            <a:r>
              <a:rPr lang="es">
                <a:solidFill>
                  <a:schemeClr val="dk1"/>
                </a:solidFill>
              </a:rPr>
              <a:t>(height x width x n_actions)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3075" y="2639658"/>
            <a:ext cx="3909600" cy="192096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/>
          <p:nvPr/>
        </p:nvSpPr>
        <p:spPr>
          <a:xfrm rot="-5400000">
            <a:off x="5524225" y="1547441"/>
            <a:ext cx="1024500" cy="272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Inception Layer</a:t>
            </a:r>
            <a:endParaRPr sz="800"/>
          </a:p>
        </p:txBody>
      </p:sp>
      <p:sp>
        <p:nvSpPr>
          <p:cNvPr id="273" name="Google Shape;273;p35"/>
          <p:cNvSpPr/>
          <p:nvPr/>
        </p:nvSpPr>
        <p:spPr>
          <a:xfrm rot="-5400000">
            <a:off x="5953170" y="1547441"/>
            <a:ext cx="1024500" cy="272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Inception Layer</a:t>
            </a:r>
            <a:endParaRPr sz="800"/>
          </a:p>
        </p:txBody>
      </p:sp>
      <p:sp>
        <p:nvSpPr>
          <p:cNvPr id="274" name="Google Shape;274;p35"/>
          <p:cNvSpPr/>
          <p:nvPr/>
        </p:nvSpPr>
        <p:spPr>
          <a:xfrm flipH="1" rot="5400000">
            <a:off x="6415310" y="1564275"/>
            <a:ext cx="1024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...</a:t>
            </a:r>
            <a:endParaRPr sz="1900"/>
          </a:p>
        </p:txBody>
      </p:sp>
      <p:sp>
        <p:nvSpPr>
          <p:cNvPr id="275" name="Google Shape;275;p35"/>
          <p:cNvSpPr/>
          <p:nvPr/>
        </p:nvSpPr>
        <p:spPr>
          <a:xfrm rot="-5400000">
            <a:off x="6611938" y="1547441"/>
            <a:ext cx="1024500" cy="272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Inception Layer</a:t>
            </a:r>
            <a:endParaRPr sz="800"/>
          </a:p>
        </p:txBody>
      </p:sp>
      <p:sp>
        <p:nvSpPr>
          <p:cNvPr id="276" name="Google Shape;276;p35"/>
          <p:cNvSpPr/>
          <p:nvPr/>
        </p:nvSpPr>
        <p:spPr>
          <a:xfrm rot="-5400000">
            <a:off x="7077984" y="1547441"/>
            <a:ext cx="1024500" cy="272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Inception Layer</a:t>
            </a:r>
            <a:endParaRPr sz="800"/>
          </a:p>
        </p:txBody>
      </p:sp>
      <p:cxnSp>
        <p:nvCxnSpPr>
          <p:cNvPr id="277" name="Google Shape;277;p35"/>
          <p:cNvCxnSpPr/>
          <p:nvPr/>
        </p:nvCxnSpPr>
        <p:spPr>
          <a:xfrm>
            <a:off x="5587872" y="1685117"/>
            <a:ext cx="2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5"/>
          <p:cNvSpPr/>
          <p:nvPr/>
        </p:nvSpPr>
        <p:spPr>
          <a:xfrm>
            <a:off x="5035475" y="811850"/>
            <a:ext cx="2808300" cy="232800"/>
          </a:xfrm>
          <a:prstGeom prst="uturnArrow">
            <a:avLst>
              <a:gd fmla="val 0" name="adj1"/>
              <a:gd fmla="val 9749" name="adj2"/>
              <a:gd fmla="val 25000" name="adj3"/>
              <a:gd fmla="val 43750" name="adj4"/>
              <a:gd fmla="val 81420" name="adj5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5981425" y="556650"/>
            <a:ext cx="1157100" cy="196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Residual Connection</a:t>
            </a:r>
            <a:endParaRPr sz="800"/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6">
            <a:alphaModFix/>
          </a:blip>
          <a:srcRect b="20048" l="24020" r="30793" t="4382"/>
          <a:stretch/>
        </p:blipFill>
        <p:spPr>
          <a:xfrm>
            <a:off x="4666575" y="1183888"/>
            <a:ext cx="599724" cy="73206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6">
            <a:alphaModFix/>
          </a:blip>
          <a:srcRect b="20048" l="24020" r="30793" t="4382"/>
          <a:stretch/>
        </p:blipFill>
        <p:spPr>
          <a:xfrm>
            <a:off x="4818975" y="1336287"/>
            <a:ext cx="599724" cy="73206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p35"/>
          <p:cNvPicPr preferRelativeResize="0"/>
          <p:nvPr/>
        </p:nvPicPr>
        <p:blipFill rotWithShape="1">
          <a:blip r:embed="rId6">
            <a:alphaModFix/>
          </a:blip>
          <a:srcRect b="20048" l="24020" r="30793" t="4382"/>
          <a:stretch/>
        </p:blipFill>
        <p:spPr>
          <a:xfrm>
            <a:off x="4971375" y="1488687"/>
            <a:ext cx="599724" cy="73206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p35"/>
          <p:cNvPicPr preferRelativeResize="0"/>
          <p:nvPr/>
        </p:nvPicPr>
        <p:blipFill rotWithShape="1">
          <a:blip r:embed="rId7">
            <a:alphaModFix/>
          </a:blip>
          <a:srcRect b="0" l="0" r="0" t="3855"/>
          <a:stretch/>
        </p:blipFill>
        <p:spPr>
          <a:xfrm>
            <a:off x="8241600" y="1619250"/>
            <a:ext cx="678175" cy="6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6"/>
          <p:cNvPicPr preferRelativeResize="0"/>
          <p:nvPr/>
        </p:nvPicPr>
        <p:blipFill rotWithShape="1">
          <a:blip r:embed="rId3">
            <a:alphaModFix/>
          </a:blip>
          <a:srcRect b="4333" l="0" r="3034" t="3856"/>
          <a:stretch/>
        </p:blipFill>
        <p:spPr>
          <a:xfrm>
            <a:off x="5505425" y="2768925"/>
            <a:ext cx="1631625" cy="1425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36"/>
          <p:cNvPicPr preferRelativeResize="0"/>
          <p:nvPr/>
        </p:nvPicPr>
        <p:blipFill rotWithShape="1">
          <a:blip r:embed="rId4">
            <a:alphaModFix/>
          </a:blip>
          <a:srcRect b="-9" l="2477" r="0" t="4907"/>
          <a:stretch/>
        </p:blipFill>
        <p:spPr>
          <a:xfrm>
            <a:off x="6100737" y="2999600"/>
            <a:ext cx="1835863" cy="1631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Qlara - Reward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Batch de </a:t>
            </a:r>
            <a:r>
              <a:rPr lang="es">
                <a:solidFill>
                  <a:srgbClr val="FF4543"/>
                </a:solidFill>
              </a:rPr>
              <a:t>estados</a:t>
            </a:r>
            <a:r>
              <a:rPr lang="es">
                <a:solidFill>
                  <a:schemeClr val="dk1"/>
                </a:solidFill>
              </a:rPr>
              <a:t> del juego y acciones tomadas por la red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Calcular </a:t>
            </a:r>
            <a:r>
              <a:rPr lang="es">
                <a:solidFill>
                  <a:srgbClr val="FF4543"/>
                </a:solidFill>
              </a:rPr>
              <a:t>reward</a:t>
            </a:r>
            <a:r>
              <a:rPr lang="es">
                <a:solidFill>
                  <a:schemeClr val="dk1"/>
                </a:solidFill>
              </a:rPr>
              <a:t> de cada batch en base a métricas del juego y movimientos válidos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Corregir</a:t>
            </a:r>
            <a:r>
              <a:rPr lang="es">
                <a:solidFill>
                  <a:schemeClr val="dk1"/>
                </a:solidFill>
              </a:rPr>
              <a:t> acciones del juego en base al reward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 rotWithShape="1">
          <a:blip r:embed="rId5">
            <a:alphaModFix/>
          </a:blip>
          <a:srcRect b="68985" l="7450" r="0" t="0"/>
          <a:stretch/>
        </p:blipFill>
        <p:spPr>
          <a:xfrm>
            <a:off x="5552375" y="556350"/>
            <a:ext cx="2630500" cy="18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 b="2673" l="1064" r="3850" t="3851"/>
          <a:stretch/>
        </p:blipFill>
        <p:spPr>
          <a:xfrm>
            <a:off x="6735187" y="3215000"/>
            <a:ext cx="1631600" cy="1631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6"/>
          <p:cNvSpPr txBox="1"/>
          <p:nvPr/>
        </p:nvSpPr>
        <p:spPr>
          <a:xfrm>
            <a:off x="8024750" y="3814950"/>
            <a:ext cx="43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0.34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7594250" y="4631200"/>
            <a:ext cx="43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</a:rPr>
              <a:t>0.83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186550" y="3814950"/>
            <a:ext cx="43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</a:rPr>
              <a:t>0.90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6805550" y="3433950"/>
            <a:ext cx="43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</a:rPr>
              <a:t>0.10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6195950" y="3205350"/>
            <a:ext cx="43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</a:rPr>
              <a:t>0.63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5552375" y="4030350"/>
            <a:ext cx="43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FF00"/>
                </a:solidFill>
              </a:rPr>
              <a:t>0.43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01" name="Google Shape;301;p36"/>
          <p:cNvSpPr/>
          <p:nvPr/>
        </p:nvSpPr>
        <p:spPr>
          <a:xfrm>
            <a:off x="6686113" y="2229125"/>
            <a:ext cx="576000" cy="52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454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4543"/>
              </a:solidFill>
            </a:endParaRPr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Qlara - Data Augmentation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311700" y="1152475"/>
            <a:ext cx="84759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Conjunto de simetrías que dejan invariante el reward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b="3966" l="10506" r="19401" t="0"/>
          <a:stretch/>
        </p:blipFill>
        <p:spPr>
          <a:xfrm>
            <a:off x="466875" y="18261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p37"/>
          <p:cNvPicPr preferRelativeResize="0"/>
          <p:nvPr/>
        </p:nvPicPr>
        <p:blipFill rotWithShape="1">
          <a:blip r:embed="rId4">
            <a:alphaModFix/>
          </a:blip>
          <a:srcRect b="2673" l="1064" r="3850" t="3851"/>
          <a:stretch/>
        </p:blipFill>
        <p:spPr>
          <a:xfrm>
            <a:off x="466875" y="30453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37"/>
          <p:cNvPicPr preferRelativeResize="0"/>
          <p:nvPr/>
        </p:nvPicPr>
        <p:blipFill rotWithShape="1">
          <a:blip r:embed="rId3">
            <a:alphaModFix/>
          </a:blip>
          <a:srcRect b="3966" l="10506" r="19401" t="0"/>
          <a:stretch/>
        </p:blipFill>
        <p:spPr>
          <a:xfrm flipH="1">
            <a:off x="1753850" y="18261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37"/>
          <p:cNvPicPr preferRelativeResize="0"/>
          <p:nvPr/>
        </p:nvPicPr>
        <p:blipFill rotWithShape="1">
          <a:blip r:embed="rId4">
            <a:alphaModFix/>
          </a:blip>
          <a:srcRect b="2673" l="1064" r="3850" t="3851"/>
          <a:stretch/>
        </p:blipFill>
        <p:spPr>
          <a:xfrm flipH="1">
            <a:off x="1753850" y="30453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37"/>
          <p:cNvPicPr preferRelativeResize="0"/>
          <p:nvPr/>
        </p:nvPicPr>
        <p:blipFill rotWithShape="1">
          <a:blip r:embed="rId3">
            <a:alphaModFix/>
          </a:blip>
          <a:srcRect b="3966" l="10506" r="19401" t="0"/>
          <a:stretch/>
        </p:blipFill>
        <p:spPr>
          <a:xfrm flipH="1" rot="10800000">
            <a:off x="2973050" y="18261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37"/>
          <p:cNvPicPr preferRelativeResize="0"/>
          <p:nvPr/>
        </p:nvPicPr>
        <p:blipFill rotWithShape="1">
          <a:blip r:embed="rId4">
            <a:alphaModFix/>
          </a:blip>
          <a:srcRect b="2673" l="1064" r="3850" t="3851"/>
          <a:stretch/>
        </p:blipFill>
        <p:spPr>
          <a:xfrm flipH="1" rot="10800000">
            <a:off x="2973050" y="30453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37"/>
          <p:cNvPicPr preferRelativeResize="0"/>
          <p:nvPr/>
        </p:nvPicPr>
        <p:blipFill rotWithShape="1">
          <a:blip r:embed="rId3">
            <a:alphaModFix/>
          </a:blip>
          <a:srcRect b="3966" l="10506" r="19401" t="0"/>
          <a:stretch/>
        </p:blipFill>
        <p:spPr>
          <a:xfrm rot="5400000">
            <a:off x="5411450" y="18261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6" name="Google Shape;316;p37"/>
          <p:cNvPicPr preferRelativeResize="0"/>
          <p:nvPr/>
        </p:nvPicPr>
        <p:blipFill rotWithShape="1">
          <a:blip r:embed="rId4">
            <a:alphaModFix/>
          </a:blip>
          <a:srcRect b="2673" l="1064" r="3850" t="3851"/>
          <a:stretch/>
        </p:blipFill>
        <p:spPr>
          <a:xfrm rot="5400000">
            <a:off x="4192250" y="30453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37"/>
          <p:cNvPicPr preferRelativeResize="0"/>
          <p:nvPr/>
        </p:nvPicPr>
        <p:blipFill rotWithShape="1">
          <a:blip r:embed="rId3">
            <a:alphaModFix/>
          </a:blip>
          <a:srcRect b="3966" l="10506" r="19401" t="0"/>
          <a:stretch/>
        </p:blipFill>
        <p:spPr>
          <a:xfrm rot="10800000">
            <a:off x="6630650" y="1791987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37"/>
          <p:cNvPicPr preferRelativeResize="0"/>
          <p:nvPr/>
        </p:nvPicPr>
        <p:blipFill rotWithShape="1">
          <a:blip r:embed="rId4">
            <a:alphaModFix/>
          </a:blip>
          <a:srcRect b="2673" l="1064" r="3850" t="3851"/>
          <a:stretch/>
        </p:blipFill>
        <p:spPr>
          <a:xfrm rot="10800000">
            <a:off x="6630650" y="30453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37"/>
          <p:cNvPicPr preferRelativeResize="0"/>
          <p:nvPr/>
        </p:nvPicPr>
        <p:blipFill rotWithShape="1">
          <a:blip r:embed="rId3">
            <a:alphaModFix/>
          </a:blip>
          <a:srcRect b="3966" l="10506" r="19401" t="0"/>
          <a:stretch/>
        </p:blipFill>
        <p:spPr>
          <a:xfrm rot="-5400000">
            <a:off x="4192250" y="18261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37"/>
          <p:cNvPicPr preferRelativeResize="0"/>
          <p:nvPr/>
        </p:nvPicPr>
        <p:blipFill rotWithShape="1">
          <a:blip r:embed="rId4">
            <a:alphaModFix/>
          </a:blip>
          <a:srcRect b="2673" l="1064" r="3850" t="3851"/>
          <a:stretch/>
        </p:blipFill>
        <p:spPr>
          <a:xfrm rot="-5400000">
            <a:off x="5411450" y="30453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466800" y="4124275"/>
            <a:ext cx="9303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Original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1753775" y="4124275"/>
            <a:ext cx="9303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Espejo Horizontal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3" name="Google Shape;323;p37"/>
          <p:cNvSpPr txBox="1"/>
          <p:nvPr>
            <p:ph idx="1" type="body"/>
          </p:nvPr>
        </p:nvSpPr>
        <p:spPr>
          <a:xfrm>
            <a:off x="2972975" y="4124275"/>
            <a:ext cx="9303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Espejo Vertical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4" name="Google Shape;324;p37"/>
          <p:cNvSpPr txBox="1"/>
          <p:nvPr>
            <p:ph idx="1" type="body"/>
          </p:nvPr>
        </p:nvSpPr>
        <p:spPr>
          <a:xfrm>
            <a:off x="4192175" y="4124275"/>
            <a:ext cx="9303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Giro 90º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p37"/>
          <p:cNvSpPr txBox="1"/>
          <p:nvPr>
            <p:ph idx="1" type="body"/>
          </p:nvPr>
        </p:nvSpPr>
        <p:spPr>
          <a:xfrm>
            <a:off x="5411375" y="4124275"/>
            <a:ext cx="9303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Giro 180º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6" name="Google Shape;326;p37"/>
          <p:cNvSpPr txBox="1"/>
          <p:nvPr>
            <p:ph idx="1" type="body"/>
          </p:nvPr>
        </p:nvSpPr>
        <p:spPr>
          <a:xfrm>
            <a:off x="6630575" y="4124275"/>
            <a:ext cx="9303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Giro 270º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7" name="Google Shape;327;p37"/>
          <p:cNvPicPr preferRelativeResize="0"/>
          <p:nvPr/>
        </p:nvPicPr>
        <p:blipFill rotWithShape="1">
          <a:blip r:embed="rId3">
            <a:alphaModFix/>
          </a:blip>
          <a:srcRect b="3966" l="10506" r="19401" t="0"/>
          <a:stretch/>
        </p:blipFill>
        <p:spPr>
          <a:xfrm flipH="1" rot="5400000">
            <a:off x="7849850" y="1791987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4">
            <a:alphaModFix/>
          </a:blip>
          <a:srcRect b="2673" l="1064" r="3850" t="3851"/>
          <a:stretch/>
        </p:blipFill>
        <p:spPr>
          <a:xfrm flipH="1" rot="5400000">
            <a:off x="7849850" y="3045300"/>
            <a:ext cx="930300" cy="93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7849775" y="4124275"/>
            <a:ext cx="9303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Espejo y giro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ctrTitle"/>
          </p:nvPr>
        </p:nvSpPr>
        <p:spPr>
          <a:xfrm>
            <a:off x="311700" y="655525"/>
            <a:ext cx="8520600" cy="12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Partidas</a:t>
            </a:r>
            <a:r>
              <a:rPr lang="es"/>
              <a:t>.</a:t>
            </a:r>
            <a:endParaRPr/>
          </a:p>
        </p:txBody>
      </p:sp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452725" y="3761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Kaggle Challenge</a:t>
            </a:r>
            <a:endParaRPr/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3474"/>
            <a:ext cx="9144002" cy="192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ctrTitle"/>
          </p:nvPr>
        </p:nvSpPr>
        <p:spPr>
          <a:xfrm>
            <a:off x="3648002" y="1922325"/>
            <a:ext cx="1848000" cy="9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vs</a:t>
            </a:r>
            <a:endParaRPr>
              <a:solidFill>
                <a:srgbClr val="FF4543"/>
              </a:solidFill>
            </a:endParaRPr>
          </a:p>
        </p:txBody>
      </p:sp>
      <p:pic>
        <p:nvPicPr>
          <p:cNvPr id="343" name="Google Shape;3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000" y="1125275"/>
            <a:ext cx="2858550" cy="28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25" y="1125275"/>
            <a:ext cx="2892950" cy="28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311700" y="445025"/>
            <a:ext cx="483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Gamer Lucia</a:t>
            </a:r>
            <a:endParaRPr>
              <a:solidFill>
                <a:srgbClr val="FF4543"/>
              </a:solidFill>
            </a:endParaRPr>
          </a:p>
        </p:txBody>
      </p:sp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311700" y="1152475"/>
            <a:ext cx="307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El árbol de comportamiento tiene un crecimiento del reward muy alto al inicio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No obstante, la lógica que es </a:t>
            </a:r>
            <a:r>
              <a:rPr lang="es">
                <a:solidFill>
                  <a:schemeClr val="dk1"/>
                </a:solidFill>
              </a:rPr>
              <a:t>útil</a:t>
            </a:r>
            <a:r>
              <a:rPr lang="es">
                <a:solidFill>
                  <a:schemeClr val="dk1"/>
                </a:solidFill>
              </a:rPr>
              <a:t> al principio del juego no es útil al final y pierde bastante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1" name="Google Shape;3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293" y="12600"/>
            <a:ext cx="56205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600" y="3520875"/>
            <a:ext cx="1200400" cy="1200400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352" y="0"/>
            <a:ext cx="55566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>
            <p:ph type="title"/>
          </p:nvPr>
        </p:nvSpPr>
        <p:spPr>
          <a:xfrm>
            <a:off x="311700" y="445025"/>
            <a:ext cx="483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Gamer </a:t>
            </a:r>
            <a:r>
              <a:rPr lang="es">
                <a:solidFill>
                  <a:srgbClr val="FF4543"/>
                </a:solidFill>
              </a:rPr>
              <a:t>Qlara</a:t>
            </a:r>
            <a:endParaRPr>
              <a:solidFill>
                <a:srgbClr val="FF4543"/>
              </a:solidFill>
            </a:endParaRPr>
          </a:p>
        </p:txBody>
      </p:sp>
      <p:sp>
        <p:nvSpPr>
          <p:cNvPr id="360" name="Google Shape;360;p41"/>
          <p:cNvSpPr txBox="1"/>
          <p:nvPr>
            <p:ph idx="1" type="body"/>
          </p:nvPr>
        </p:nvSpPr>
        <p:spPr>
          <a:xfrm>
            <a:off x="311700" y="1152475"/>
            <a:ext cx="309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El modelo ha aprendido que para ganar tiene que recolectar recursos y construir casas.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Pero no ha aprendido a tomar decisiones a largo plazo, por lo que no llega a tener una estrategia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1" name="Google Shape;3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375" y="3473250"/>
            <a:ext cx="1120025" cy="1133500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" name="Google Shape;3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/>
          <p:nvPr>
            <p:ph type="ctrTitle"/>
          </p:nvPr>
        </p:nvSpPr>
        <p:spPr>
          <a:xfrm>
            <a:off x="311700" y="655525"/>
            <a:ext cx="8520600" cy="12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Conclusiones</a:t>
            </a:r>
            <a:r>
              <a:rPr lang="es"/>
              <a:t>.</a:t>
            </a:r>
            <a:endParaRPr/>
          </a:p>
        </p:txBody>
      </p:sp>
      <p:sp>
        <p:nvSpPr>
          <p:cNvPr id="368" name="Google Shape;368;p42"/>
          <p:cNvSpPr txBox="1"/>
          <p:nvPr>
            <p:ph idx="1" type="subTitle"/>
          </p:nvPr>
        </p:nvSpPr>
        <p:spPr>
          <a:xfrm>
            <a:off x="452725" y="3761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Kaggle Challenge</a:t>
            </a:r>
            <a:endParaRPr/>
          </a:p>
        </p:txBody>
      </p:sp>
      <p:pic>
        <p:nvPicPr>
          <p:cNvPr id="369" name="Google Shape;3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3474"/>
            <a:ext cx="9144002" cy="192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0" y="655525"/>
            <a:ext cx="8520600" cy="12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LuxAI Challenge</a:t>
            </a:r>
            <a:r>
              <a:rPr lang="es" sz="4000">
                <a:solidFill>
                  <a:srgbClr val="FF454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452725" y="3761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</a:t>
            </a:r>
            <a:r>
              <a:rPr lang="es"/>
              <a:t>aggle Challenge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3474"/>
            <a:ext cx="9144002" cy="192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311700" y="445025"/>
            <a:ext cx="483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Conclusiones</a:t>
            </a:r>
            <a:r>
              <a:rPr lang="es"/>
              <a:t>.</a:t>
            </a:r>
            <a:endParaRPr/>
          </a:p>
        </p:txBody>
      </p:sp>
      <p:sp>
        <p:nvSpPr>
          <p:cNvPr id="375" name="Google Shape;375;p43"/>
          <p:cNvSpPr txBox="1"/>
          <p:nvPr>
            <p:ph idx="1" type="body"/>
          </p:nvPr>
        </p:nvSpPr>
        <p:spPr>
          <a:xfrm>
            <a:off x="311700" y="1152475"/>
            <a:ext cx="833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Los Behavioral Trees permiten hacer IA sin Machine Learning, pero para ello requieren entender muy bien todos los posibles escenarios del juego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4543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Los modelos de Reinforcement Learning no requieren analizar escenarios, pero sí que la función de Reward y el entrenamiento sean flexibles para cualquier tipo de jugada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6" name="Google Shape;3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>
            <p:ph type="title"/>
          </p:nvPr>
        </p:nvSpPr>
        <p:spPr>
          <a:xfrm>
            <a:off x="311700" y="445025"/>
            <a:ext cx="42603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720">
                <a:solidFill>
                  <a:srgbClr val="FF4543"/>
                </a:solidFill>
              </a:rPr>
              <a:t>Muchas gracias</a:t>
            </a:r>
            <a:r>
              <a:rPr b="1" lang="es" sz="4720"/>
              <a:t>!</a:t>
            </a:r>
            <a:endParaRPr b="1" sz="4720"/>
          </a:p>
        </p:txBody>
      </p:sp>
      <p:pic>
        <p:nvPicPr>
          <p:cNvPr id="382" name="Google Shape;3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4"/>
          <p:cNvSpPr txBox="1"/>
          <p:nvPr>
            <p:ph idx="1" type="body"/>
          </p:nvPr>
        </p:nvSpPr>
        <p:spPr>
          <a:xfrm>
            <a:off x="4572000" y="3451450"/>
            <a:ext cx="42603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4543"/>
                </a:solidFill>
              </a:rPr>
              <a:t>We are hiring!</a:t>
            </a:r>
            <a:endParaRPr>
              <a:solidFill>
                <a:srgbClr val="FF45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paradigmadigital.com/empleo/ofertas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p44"/>
          <p:cNvSpPr txBox="1"/>
          <p:nvPr>
            <p:ph idx="1" type="body"/>
          </p:nvPr>
        </p:nvSpPr>
        <p:spPr>
          <a:xfrm>
            <a:off x="311700" y="3451450"/>
            <a:ext cx="42603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Blog</a:t>
            </a:r>
            <a:endParaRPr>
              <a:solidFill>
                <a:srgbClr val="FF45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paradigmadigital.com/blog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p44"/>
          <p:cNvSpPr txBox="1"/>
          <p:nvPr>
            <p:ph idx="1" type="body"/>
          </p:nvPr>
        </p:nvSpPr>
        <p:spPr>
          <a:xfrm>
            <a:off x="4271100" y="616850"/>
            <a:ext cx="4260300" cy="21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Beatriz Hernandez</a:t>
            </a:r>
            <a:r>
              <a:rPr lang="es">
                <a:solidFill>
                  <a:schemeClr val="dk1"/>
                </a:solidFill>
              </a:rPr>
              <a:t> @chucheria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Ale Solano</a:t>
            </a:r>
            <a:r>
              <a:rPr lang="es">
                <a:solidFill>
                  <a:schemeClr val="dk1"/>
                </a:solidFill>
              </a:rPr>
              <a:t> @alesolanopf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Ángel Delgado </a:t>
            </a:r>
            <a:r>
              <a:rPr lang="es">
                <a:solidFill>
                  <a:schemeClr val="dk1"/>
                </a:solidFill>
              </a:rPr>
              <a:t>@thinbaker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delgadopanadero@gmail.com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86" name="Google Shape;386;p44"/>
          <p:cNvGrpSpPr/>
          <p:nvPr/>
        </p:nvGrpSpPr>
        <p:grpSpPr>
          <a:xfrm>
            <a:off x="387902" y="2959752"/>
            <a:ext cx="2003222" cy="359995"/>
            <a:chOff x="6604920" y="648000"/>
            <a:chExt cx="1243079" cy="222480"/>
          </a:xfrm>
        </p:grpSpPr>
        <p:sp>
          <p:nvSpPr>
            <p:cNvPr id="387" name="Google Shape;387;p44"/>
            <p:cNvSpPr/>
            <p:nvPr/>
          </p:nvSpPr>
          <p:spPr>
            <a:xfrm>
              <a:off x="7766280" y="726120"/>
              <a:ext cx="81720" cy="104760"/>
            </a:xfrm>
            <a:custGeom>
              <a:rect b="b" l="l" r="r" t="t"/>
              <a:pathLst>
                <a:path extrusionOk="0" h="291" w="227">
                  <a:moveTo>
                    <a:pt x="226" y="288"/>
                  </a:moveTo>
                  <a:lnTo>
                    <a:pt x="181" y="288"/>
                  </a:lnTo>
                  <a:lnTo>
                    <a:pt x="181" y="249"/>
                  </a:lnTo>
                  <a:lnTo>
                    <a:pt x="173" y="259"/>
                  </a:lnTo>
                  <a:lnTo>
                    <a:pt x="169" y="263"/>
                  </a:lnTo>
                  <a:lnTo>
                    <a:pt x="164" y="267"/>
                  </a:lnTo>
                  <a:lnTo>
                    <a:pt x="160" y="271"/>
                  </a:lnTo>
                  <a:lnTo>
                    <a:pt x="155" y="274"/>
                  </a:lnTo>
                  <a:lnTo>
                    <a:pt x="150" y="277"/>
                  </a:lnTo>
                  <a:lnTo>
                    <a:pt x="145" y="280"/>
                  </a:lnTo>
                  <a:lnTo>
                    <a:pt x="139" y="282"/>
                  </a:lnTo>
                  <a:lnTo>
                    <a:pt x="134" y="284"/>
                  </a:lnTo>
                  <a:lnTo>
                    <a:pt x="128" y="286"/>
                  </a:lnTo>
                  <a:lnTo>
                    <a:pt x="122" y="288"/>
                  </a:lnTo>
                  <a:lnTo>
                    <a:pt x="115" y="289"/>
                  </a:lnTo>
                  <a:lnTo>
                    <a:pt x="108" y="290"/>
                  </a:lnTo>
                  <a:lnTo>
                    <a:pt x="93" y="290"/>
                  </a:lnTo>
                  <a:lnTo>
                    <a:pt x="83" y="290"/>
                  </a:lnTo>
                  <a:lnTo>
                    <a:pt x="74" y="289"/>
                  </a:lnTo>
                  <a:lnTo>
                    <a:pt x="65" y="287"/>
                  </a:lnTo>
                  <a:lnTo>
                    <a:pt x="57" y="285"/>
                  </a:lnTo>
                  <a:lnTo>
                    <a:pt x="48" y="282"/>
                  </a:lnTo>
                  <a:lnTo>
                    <a:pt x="41" y="279"/>
                  </a:lnTo>
                  <a:lnTo>
                    <a:pt x="34" y="275"/>
                  </a:lnTo>
                  <a:lnTo>
                    <a:pt x="27" y="270"/>
                  </a:lnTo>
                  <a:lnTo>
                    <a:pt x="21" y="265"/>
                  </a:lnTo>
                  <a:lnTo>
                    <a:pt x="16" y="259"/>
                  </a:lnTo>
                  <a:lnTo>
                    <a:pt x="11" y="252"/>
                  </a:lnTo>
                  <a:lnTo>
                    <a:pt x="7" y="244"/>
                  </a:lnTo>
                  <a:lnTo>
                    <a:pt x="4" y="236"/>
                  </a:lnTo>
                  <a:lnTo>
                    <a:pt x="2" y="227"/>
                  </a:lnTo>
                  <a:lnTo>
                    <a:pt x="1" y="218"/>
                  </a:lnTo>
                  <a:lnTo>
                    <a:pt x="0" y="207"/>
                  </a:lnTo>
                  <a:lnTo>
                    <a:pt x="1" y="196"/>
                  </a:lnTo>
                  <a:lnTo>
                    <a:pt x="3" y="185"/>
                  </a:lnTo>
                  <a:lnTo>
                    <a:pt x="7" y="175"/>
                  </a:lnTo>
                  <a:lnTo>
                    <a:pt x="12" y="166"/>
                  </a:lnTo>
                  <a:lnTo>
                    <a:pt x="18" y="158"/>
                  </a:lnTo>
                  <a:lnTo>
                    <a:pt x="26" y="151"/>
                  </a:lnTo>
                  <a:lnTo>
                    <a:pt x="34" y="145"/>
                  </a:lnTo>
                  <a:lnTo>
                    <a:pt x="44" y="140"/>
                  </a:lnTo>
                  <a:lnTo>
                    <a:pt x="54" y="135"/>
                  </a:lnTo>
                  <a:lnTo>
                    <a:pt x="65" y="131"/>
                  </a:lnTo>
                  <a:lnTo>
                    <a:pt x="76" y="128"/>
                  </a:lnTo>
                  <a:lnTo>
                    <a:pt x="89" y="125"/>
                  </a:lnTo>
                  <a:lnTo>
                    <a:pt x="114" y="122"/>
                  </a:lnTo>
                  <a:lnTo>
                    <a:pt x="141" y="120"/>
                  </a:lnTo>
                  <a:lnTo>
                    <a:pt x="181" y="120"/>
                  </a:lnTo>
                  <a:lnTo>
                    <a:pt x="181" y="99"/>
                  </a:lnTo>
                  <a:lnTo>
                    <a:pt x="181" y="92"/>
                  </a:lnTo>
                  <a:lnTo>
                    <a:pt x="180" y="84"/>
                  </a:lnTo>
                  <a:lnTo>
                    <a:pt x="179" y="77"/>
                  </a:lnTo>
                  <a:lnTo>
                    <a:pt x="178" y="71"/>
                  </a:lnTo>
                  <a:lnTo>
                    <a:pt x="176" y="65"/>
                  </a:lnTo>
                  <a:lnTo>
                    <a:pt x="173" y="60"/>
                  </a:lnTo>
                  <a:lnTo>
                    <a:pt x="171" y="56"/>
                  </a:lnTo>
                  <a:lnTo>
                    <a:pt x="167" y="52"/>
                  </a:lnTo>
                  <a:lnTo>
                    <a:pt x="163" y="48"/>
                  </a:lnTo>
                  <a:lnTo>
                    <a:pt x="159" y="45"/>
                  </a:lnTo>
                  <a:lnTo>
                    <a:pt x="154" y="42"/>
                  </a:lnTo>
                  <a:lnTo>
                    <a:pt x="149" y="40"/>
                  </a:lnTo>
                  <a:lnTo>
                    <a:pt x="143" y="39"/>
                  </a:lnTo>
                  <a:lnTo>
                    <a:pt x="136" y="37"/>
                  </a:lnTo>
                  <a:lnTo>
                    <a:pt x="129" y="37"/>
                  </a:lnTo>
                  <a:lnTo>
                    <a:pt x="121" y="37"/>
                  </a:lnTo>
                  <a:lnTo>
                    <a:pt x="114" y="37"/>
                  </a:lnTo>
                  <a:lnTo>
                    <a:pt x="107" y="37"/>
                  </a:lnTo>
                  <a:lnTo>
                    <a:pt x="101" y="38"/>
                  </a:lnTo>
                  <a:lnTo>
                    <a:pt x="95" y="40"/>
                  </a:lnTo>
                  <a:lnTo>
                    <a:pt x="90" y="41"/>
                  </a:lnTo>
                  <a:lnTo>
                    <a:pt x="85" y="43"/>
                  </a:lnTo>
                  <a:lnTo>
                    <a:pt x="80" y="46"/>
                  </a:lnTo>
                  <a:lnTo>
                    <a:pt x="76" y="49"/>
                  </a:lnTo>
                  <a:lnTo>
                    <a:pt x="72" y="52"/>
                  </a:lnTo>
                  <a:lnTo>
                    <a:pt x="69" y="56"/>
                  </a:lnTo>
                  <a:lnTo>
                    <a:pt x="65" y="60"/>
                  </a:lnTo>
                  <a:lnTo>
                    <a:pt x="63" y="64"/>
                  </a:lnTo>
                  <a:lnTo>
                    <a:pt x="61" y="69"/>
                  </a:lnTo>
                  <a:lnTo>
                    <a:pt x="59" y="75"/>
                  </a:lnTo>
                  <a:lnTo>
                    <a:pt x="57" y="80"/>
                  </a:lnTo>
                  <a:lnTo>
                    <a:pt x="56" y="87"/>
                  </a:lnTo>
                  <a:lnTo>
                    <a:pt x="12" y="87"/>
                  </a:lnTo>
                  <a:lnTo>
                    <a:pt x="14" y="75"/>
                  </a:lnTo>
                  <a:lnTo>
                    <a:pt x="16" y="64"/>
                  </a:lnTo>
                  <a:lnTo>
                    <a:pt x="20" y="55"/>
                  </a:lnTo>
                  <a:lnTo>
                    <a:pt x="24" y="46"/>
                  </a:lnTo>
                  <a:lnTo>
                    <a:pt x="30" y="38"/>
                  </a:lnTo>
                  <a:lnTo>
                    <a:pt x="36" y="31"/>
                  </a:lnTo>
                  <a:lnTo>
                    <a:pt x="42" y="25"/>
                  </a:lnTo>
                  <a:lnTo>
                    <a:pt x="50" y="19"/>
                  </a:lnTo>
                  <a:lnTo>
                    <a:pt x="57" y="14"/>
                  </a:lnTo>
                  <a:lnTo>
                    <a:pt x="66" y="10"/>
                  </a:lnTo>
                  <a:lnTo>
                    <a:pt x="75" y="7"/>
                  </a:lnTo>
                  <a:lnTo>
                    <a:pt x="84" y="4"/>
                  </a:lnTo>
                  <a:lnTo>
                    <a:pt x="93" y="2"/>
                  </a:lnTo>
                  <a:lnTo>
                    <a:pt x="103" y="1"/>
                  </a:lnTo>
                  <a:lnTo>
                    <a:pt x="113" y="0"/>
                  </a:lnTo>
                  <a:lnTo>
                    <a:pt x="123" y="0"/>
                  </a:lnTo>
                  <a:lnTo>
                    <a:pt x="133" y="0"/>
                  </a:lnTo>
                  <a:lnTo>
                    <a:pt x="143" y="1"/>
                  </a:lnTo>
                  <a:lnTo>
                    <a:pt x="153" y="2"/>
                  </a:lnTo>
                  <a:lnTo>
                    <a:pt x="162" y="4"/>
                  </a:lnTo>
                  <a:lnTo>
                    <a:pt x="171" y="7"/>
                  </a:lnTo>
                  <a:lnTo>
                    <a:pt x="179" y="11"/>
                  </a:lnTo>
                  <a:lnTo>
                    <a:pt x="187" y="15"/>
                  </a:lnTo>
                  <a:lnTo>
                    <a:pt x="195" y="20"/>
                  </a:lnTo>
                  <a:lnTo>
                    <a:pt x="202" y="27"/>
                  </a:lnTo>
                  <a:lnTo>
                    <a:pt x="208" y="34"/>
                  </a:lnTo>
                  <a:lnTo>
                    <a:pt x="213" y="42"/>
                  </a:lnTo>
                  <a:lnTo>
                    <a:pt x="218" y="51"/>
                  </a:lnTo>
                  <a:lnTo>
                    <a:pt x="221" y="61"/>
                  </a:lnTo>
                  <a:lnTo>
                    <a:pt x="224" y="73"/>
                  </a:lnTo>
                  <a:lnTo>
                    <a:pt x="225" y="86"/>
                  </a:lnTo>
                  <a:lnTo>
                    <a:pt x="226" y="99"/>
                  </a:lnTo>
                  <a:lnTo>
                    <a:pt x="226" y="288"/>
                  </a:lnTo>
                  <a:moveTo>
                    <a:pt x="181" y="151"/>
                  </a:moveTo>
                  <a:lnTo>
                    <a:pt x="142" y="151"/>
                  </a:lnTo>
                  <a:lnTo>
                    <a:pt x="122" y="152"/>
                  </a:lnTo>
                  <a:lnTo>
                    <a:pt x="103" y="154"/>
                  </a:lnTo>
                  <a:lnTo>
                    <a:pt x="94" y="156"/>
                  </a:lnTo>
                  <a:lnTo>
                    <a:pt x="86" y="158"/>
                  </a:lnTo>
                  <a:lnTo>
                    <a:pt x="79" y="161"/>
                  </a:lnTo>
                  <a:lnTo>
                    <a:pt x="72" y="164"/>
                  </a:lnTo>
                  <a:lnTo>
                    <a:pt x="66" y="167"/>
                  </a:lnTo>
                  <a:lnTo>
                    <a:pt x="60" y="171"/>
                  </a:lnTo>
                  <a:lnTo>
                    <a:pt x="55" y="176"/>
                  </a:lnTo>
                  <a:lnTo>
                    <a:pt x="51" y="181"/>
                  </a:lnTo>
                  <a:lnTo>
                    <a:pt x="48" y="187"/>
                  </a:lnTo>
                  <a:lnTo>
                    <a:pt x="46" y="193"/>
                  </a:lnTo>
                  <a:lnTo>
                    <a:pt x="45" y="200"/>
                  </a:lnTo>
                  <a:lnTo>
                    <a:pt x="44" y="207"/>
                  </a:lnTo>
                  <a:lnTo>
                    <a:pt x="44" y="213"/>
                  </a:lnTo>
                  <a:lnTo>
                    <a:pt x="45" y="218"/>
                  </a:lnTo>
                  <a:lnTo>
                    <a:pt x="46" y="222"/>
                  </a:lnTo>
                  <a:lnTo>
                    <a:pt x="47" y="227"/>
                  </a:lnTo>
                  <a:lnTo>
                    <a:pt x="49" y="231"/>
                  </a:lnTo>
                  <a:lnTo>
                    <a:pt x="51" y="235"/>
                  </a:lnTo>
                  <a:lnTo>
                    <a:pt x="53" y="238"/>
                  </a:lnTo>
                  <a:lnTo>
                    <a:pt x="56" y="242"/>
                  </a:lnTo>
                  <a:lnTo>
                    <a:pt x="59" y="245"/>
                  </a:lnTo>
                  <a:lnTo>
                    <a:pt x="63" y="247"/>
                  </a:lnTo>
                  <a:lnTo>
                    <a:pt x="68" y="249"/>
                  </a:lnTo>
                  <a:lnTo>
                    <a:pt x="73" y="251"/>
                  </a:lnTo>
                  <a:lnTo>
                    <a:pt x="78" y="252"/>
                  </a:lnTo>
                  <a:lnTo>
                    <a:pt x="84" y="253"/>
                  </a:lnTo>
                  <a:lnTo>
                    <a:pt x="91" y="254"/>
                  </a:lnTo>
                  <a:lnTo>
                    <a:pt x="98" y="254"/>
                  </a:lnTo>
                  <a:lnTo>
                    <a:pt x="107" y="254"/>
                  </a:lnTo>
                  <a:lnTo>
                    <a:pt x="115" y="253"/>
                  </a:lnTo>
                  <a:lnTo>
                    <a:pt x="123" y="252"/>
                  </a:lnTo>
                  <a:lnTo>
                    <a:pt x="131" y="250"/>
                  </a:lnTo>
                  <a:lnTo>
                    <a:pt x="138" y="247"/>
                  </a:lnTo>
                  <a:lnTo>
                    <a:pt x="145" y="244"/>
                  </a:lnTo>
                  <a:lnTo>
                    <a:pt x="151" y="241"/>
                  </a:lnTo>
                  <a:lnTo>
                    <a:pt x="157" y="237"/>
                  </a:lnTo>
                  <a:lnTo>
                    <a:pt x="162" y="232"/>
                  </a:lnTo>
                  <a:lnTo>
                    <a:pt x="167" y="227"/>
                  </a:lnTo>
                  <a:lnTo>
                    <a:pt x="171" y="222"/>
                  </a:lnTo>
                  <a:lnTo>
                    <a:pt x="175" y="215"/>
                  </a:lnTo>
                  <a:lnTo>
                    <a:pt x="177" y="209"/>
                  </a:lnTo>
                  <a:lnTo>
                    <a:pt x="179" y="202"/>
                  </a:lnTo>
                  <a:lnTo>
                    <a:pt x="181" y="194"/>
                  </a:lnTo>
                  <a:lnTo>
                    <a:pt x="181" y="186"/>
                  </a:lnTo>
                  <a:lnTo>
                    <a:pt x="181" y="1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8" name="Google Shape;388;p44"/>
            <p:cNvSpPr/>
            <p:nvPr/>
          </p:nvSpPr>
          <p:spPr>
            <a:xfrm>
              <a:off x="7602480" y="725040"/>
              <a:ext cx="145080" cy="104400"/>
            </a:xfrm>
            <a:custGeom>
              <a:rect b="b" l="l" r="r" t="t"/>
              <a:pathLst>
                <a:path extrusionOk="0" h="290" w="403">
                  <a:moveTo>
                    <a:pt x="0" y="0"/>
                  </a:moveTo>
                  <a:lnTo>
                    <a:pt x="45" y="0"/>
                  </a:lnTo>
                  <a:lnTo>
                    <a:pt x="45" y="47"/>
                  </a:lnTo>
                  <a:lnTo>
                    <a:pt x="48" y="42"/>
                  </a:lnTo>
                  <a:lnTo>
                    <a:pt x="51" y="37"/>
                  </a:lnTo>
                  <a:lnTo>
                    <a:pt x="54" y="33"/>
                  </a:lnTo>
                  <a:lnTo>
                    <a:pt x="58" y="28"/>
                  </a:lnTo>
                  <a:lnTo>
                    <a:pt x="62" y="24"/>
                  </a:lnTo>
                  <a:lnTo>
                    <a:pt x="67" y="20"/>
                  </a:lnTo>
                  <a:lnTo>
                    <a:pt x="72" y="17"/>
                  </a:lnTo>
                  <a:lnTo>
                    <a:pt x="77" y="13"/>
                  </a:lnTo>
                  <a:lnTo>
                    <a:pt x="83" y="10"/>
                  </a:lnTo>
                  <a:lnTo>
                    <a:pt x="88" y="8"/>
                  </a:lnTo>
                  <a:lnTo>
                    <a:pt x="95" y="5"/>
                  </a:lnTo>
                  <a:lnTo>
                    <a:pt x="101" y="3"/>
                  </a:lnTo>
                  <a:lnTo>
                    <a:pt x="108" y="2"/>
                  </a:lnTo>
                  <a:lnTo>
                    <a:pt x="115" y="1"/>
                  </a:lnTo>
                  <a:lnTo>
                    <a:pt x="122" y="0"/>
                  </a:lnTo>
                  <a:lnTo>
                    <a:pt x="129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9" y="1"/>
                  </a:lnTo>
                  <a:lnTo>
                    <a:pt x="155" y="3"/>
                  </a:lnTo>
                  <a:lnTo>
                    <a:pt x="161" y="4"/>
                  </a:lnTo>
                  <a:lnTo>
                    <a:pt x="167" y="6"/>
                  </a:lnTo>
                  <a:lnTo>
                    <a:pt x="173" y="9"/>
                  </a:lnTo>
                  <a:lnTo>
                    <a:pt x="178" y="12"/>
                  </a:lnTo>
                  <a:lnTo>
                    <a:pt x="184" y="15"/>
                  </a:lnTo>
                  <a:lnTo>
                    <a:pt x="189" y="19"/>
                  </a:lnTo>
                  <a:lnTo>
                    <a:pt x="193" y="23"/>
                  </a:lnTo>
                  <a:lnTo>
                    <a:pt x="197" y="28"/>
                  </a:lnTo>
                  <a:lnTo>
                    <a:pt x="201" y="33"/>
                  </a:lnTo>
                  <a:lnTo>
                    <a:pt x="205" y="39"/>
                  </a:lnTo>
                  <a:lnTo>
                    <a:pt x="208" y="45"/>
                  </a:lnTo>
                  <a:lnTo>
                    <a:pt x="211" y="52"/>
                  </a:lnTo>
                  <a:lnTo>
                    <a:pt x="215" y="45"/>
                  </a:lnTo>
                  <a:lnTo>
                    <a:pt x="220" y="39"/>
                  </a:lnTo>
                  <a:lnTo>
                    <a:pt x="224" y="33"/>
                  </a:lnTo>
                  <a:lnTo>
                    <a:pt x="230" y="28"/>
                  </a:lnTo>
                  <a:lnTo>
                    <a:pt x="235" y="24"/>
                  </a:lnTo>
                  <a:lnTo>
                    <a:pt x="241" y="19"/>
                  </a:lnTo>
                  <a:lnTo>
                    <a:pt x="247" y="16"/>
                  </a:lnTo>
                  <a:lnTo>
                    <a:pt x="253" y="12"/>
                  </a:lnTo>
                  <a:lnTo>
                    <a:pt x="260" y="9"/>
                  </a:lnTo>
                  <a:lnTo>
                    <a:pt x="267" y="7"/>
                  </a:lnTo>
                  <a:lnTo>
                    <a:pt x="273" y="4"/>
                  </a:lnTo>
                  <a:lnTo>
                    <a:pt x="280" y="3"/>
                  </a:lnTo>
                  <a:lnTo>
                    <a:pt x="287" y="1"/>
                  </a:lnTo>
                  <a:lnTo>
                    <a:pt x="294" y="0"/>
                  </a:lnTo>
                  <a:lnTo>
                    <a:pt x="300" y="0"/>
                  </a:lnTo>
                  <a:lnTo>
                    <a:pt x="307" y="0"/>
                  </a:lnTo>
                  <a:lnTo>
                    <a:pt x="317" y="0"/>
                  </a:lnTo>
                  <a:lnTo>
                    <a:pt x="326" y="1"/>
                  </a:lnTo>
                  <a:lnTo>
                    <a:pt x="335" y="3"/>
                  </a:lnTo>
                  <a:lnTo>
                    <a:pt x="343" y="6"/>
                  </a:lnTo>
                  <a:lnTo>
                    <a:pt x="352" y="9"/>
                  </a:lnTo>
                  <a:lnTo>
                    <a:pt x="360" y="13"/>
                  </a:lnTo>
                  <a:lnTo>
                    <a:pt x="367" y="19"/>
                  </a:lnTo>
                  <a:lnTo>
                    <a:pt x="374" y="25"/>
                  </a:lnTo>
                  <a:lnTo>
                    <a:pt x="380" y="32"/>
                  </a:lnTo>
                  <a:lnTo>
                    <a:pt x="385" y="40"/>
                  </a:lnTo>
                  <a:lnTo>
                    <a:pt x="390" y="49"/>
                  </a:lnTo>
                  <a:lnTo>
                    <a:pt x="394" y="59"/>
                  </a:lnTo>
                  <a:lnTo>
                    <a:pt x="398" y="70"/>
                  </a:lnTo>
                  <a:lnTo>
                    <a:pt x="400" y="82"/>
                  </a:lnTo>
                  <a:lnTo>
                    <a:pt x="402" y="96"/>
                  </a:lnTo>
                  <a:lnTo>
                    <a:pt x="402" y="110"/>
                  </a:lnTo>
                  <a:lnTo>
                    <a:pt x="402" y="289"/>
                  </a:lnTo>
                  <a:lnTo>
                    <a:pt x="357" y="289"/>
                  </a:lnTo>
                  <a:lnTo>
                    <a:pt x="357" y="107"/>
                  </a:lnTo>
                  <a:lnTo>
                    <a:pt x="357" y="99"/>
                  </a:lnTo>
                  <a:lnTo>
                    <a:pt x="356" y="90"/>
                  </a:lnTo>
                  <a:lnTo>
                    <a:pt x="355" y="83"/>
                  </a:lnTo>
                  <a:lnTo>
                    <a:pt x="353" y="76"/>
                  </a:lnTo>
                  <a:lnTo>
                    <a:pt x="351" y="70"/>
                  </a:lnTo>
                  <a:lnTo>
                    <a:pt x="348" y="64"/>
                  </a:lnTo>
                  <a:lnTo>
                    <a:pt x="345" y="59"/>
                  </a:lnTo>
                  <a:lnTo>
                    <a:pt x="342" y="54"/>
                  </a:lnTo>
                  <a:lnTo>
                    <a:pt x="338" y="50"/>
                  </a:lnTo>
                  <a:lnTo>
                    <a:pt x="333" y="47"/>
                  </a:lnTo>
                  <a:lnTo>
                    <a:pt x="329" y="44"/>
                  </a:lnTo>
                  <a:lnTo>
                    <a:pt x="323" y="42"/>
                  </a:lnTo>
                  <a:lnTo>
                    <a:pt x="318" y="40"/>
                  </a:lnTo>
                  <a:lnTo>
                    <a:pt x="312" y="39"/>
                  </a:lnTo>
                  <a:lnTo>
                    <a:pt x="305" y="38"/>
                  </a:lnTo>
                  <a:lnTo>
                    <a:pt x="298" y="38"/>
                  </a:lnTo>
                  <a:lnTo>
                    <a:pt x="291" y="38"/>
                  </a:lnTo>
                  <a:lnTo>
                    <a:pt x="284" y="39"/>
                  </a:lnTo>
                  <a:lnTo>
                    <a:pt x="278" y="40"/>
                  </a:lnTo>
                  <a:lnTo>
                    <a:pt x="271" y="42"/>
                  </a:lnTo>
                  <a:lnTo>
                    <a:pt x="265" y="45"/>
                  </a:lnTo>
                  <a:lnTo>
                    <a:pt x="258" y="48"/>
                  </a:lnTo>
                  <a:lnTo>
                    <a:pt x="253" y="52"/>
                  </a:lnTo>
                  <a:lnTo>
                    <a:pt x="247" y="56"/>
                  </a:lnTo>
                  <a:lnTo>
                    <a:pt x="242" y="61"/>
                  </a:lnTo>
                  <a:lnTo>
                    <a:pt x="238" y="67"/>
                  </a:lnTo>
                  <a:lnTo>
                    <a:pt x="234" y="73"/>
                  </a:lnTo>
                  <a:lnTo>
                    <a:pt x="230" y="80"/>
                  </a:lnTo>
                  <a:lnTo>
                    <a:pt x="228" y="88"/>
                  </a:lnTo>
                  <a:lnTo>
                    <a:pt x="226" y="96"/>
                  </a:lnTo>
                  <a:lnTo>
                    <a:pt x="225" y="104"/>
                  </a:lnTo>
                  <a:lnTo>
                    <a:pt x="224" y="113"/>
                  </a:lnTo>
                  <a:lnTo>
                    <a:pt x="224" y="289"/>
                  </a:lnTo>
                  <a:lnTo>
                    <a:pt x="179" y="289"/>
                  </a:lnTo>
                  <a:lnTo>
                    <a:pt x="179" y="107"/>
                  </a:lnTo>
                  <a:lnTo>
                    <a:pt x="179" y="99"/>
                  </a:lnTo>
                  <a:lnTo>
                    <a:pt x="178" y="90"/>
                  </a:lnTo>
                  <a:lnTo>
                    <a:pt x="177" y="83"/>
                  </a:lnTo>
                  <a:lnTo>
                    <a:pt x="175" y="76"/>
                  </a:lnTo>
                  <a:lnTo>
                    <a:pt x="173" y="70"/>
                  </a:lnTo>
                  <a:lnTo>
                    <a:pt x="170" y="64"/>
                  </a:lnTo>
                  <a:lnTo>
                    <a:pt x="167" y="59"/>
                  </a:lnTo>
                  <a:lnTo>
                    <a:pt x="164" y="54"/>
                  </a:lnTo>
                  <a:lnTo>
                    <a:pt x="160" y="50"/>
                  </a:lnTo>
                  <a:lnTo>
                    <a:pt x="155" y="47"/>
                  </a:lnTo>
                  <a:lnTo>
                    <a:pt x="150" y="44"/>
                  </a:lnTo>
                  <a:lnTo>
                    <a:pt x="145" y="42"/>
                  </a:lnTo>
                  <a:lnTo>
                    <a:pt x="139" y="40"/>
                  </a:lnTo>
                  <a:lnTo>
                    <a:pt x="133" y="39"/>
                  </a:lnTo>
                  <a:lnTo>
                    <a:pt x="126" y="38"/>
                  </a:lnTo>
                  <a:lnTo>
                    <a:pt x="119" y="38"/>
                  </a:lnTo>
                  <a:lnTo>
                    <a:pt x="112" y="38"/>
                  </a:lnTo>
                  <a:lnTo>
                    <a:pt x="106" y="39"/>
                  </a:lnTo>
                  <a:lnTo>
                    <a:pt x="99" y="40"/>
                  </a:lnTo>
                  <a:lnTo>
                    <a:pt x="92" y="42"/>
                  </a:lnTo>
                  <a:lnTo>
                    <a:pt x="86" y="45"/>
                  </a:lnTo>
                  <a:lnTo>
                    <a:pt x="80" y="48"/>
                  </a:lnTo>
                  <a:lnTo>
                    <a:pt x="74" y="52"/>
                  </a:lnTo>
                  <a:lnTo>
                    <a:pt x="69" y="56"/>
                  </a:lnTo>
                  <a:lnTo>
                    <a:pt x="64" y="61"/>
                  </a:lnTo>
                  <a:lnTo>
                    <a:pt x="59" y="67"/>
                  </a:lnTo>
                  <a:lnTo>
                    <a:pt x="55" y="73"/>
                  </a:lnTo>
                  <a:lnTo>
                    <a:pt x="52" y="80"/>
                  </a:lnTo>
                  <a:lnTo>
                    <a:pt x="49" y="88"/>
                  </a:lnTo>
                  <a:lnTo>
                    <a:pt x="47" y="96"/>
                  </a:lnTo>
                  <a:lnTo>
                    <a:pt x="46" y="104"/>
                  </a:lnTo>
                  <a:lnTo>
                    <a:pt x="45" y="113"/>
                  </a:lnTo>
                  <a:lnTo>
                    <a:pt x="45" y="289"/>
                  </a:lnTo>
                  <a:lnTo>
                    <a:pt x="0" y="289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9" name="Google Shape;389;p44"/>
            <p:cNvSpPr/>
            <p:nvPr/>
          </p:nvSpPr>
          <p:spPr>
            <a:xfrm>
              <a:off x="7479000" y="725040"/>
              <a:ext cx="96840" cy="139680"/>
            </a:xfrm>
            <a:custGeom>
              <a:rect b="b" l="l" r="r" t="t"/>
              <a:pathLst>
                <a:path extrusionOk="0" h="388" w="269">
                  <a:moveTo>
                    <a:pt x="225" y="139"/>
                  </a:moveTo>
                  <a:lnTo>
                    <a:pt x="225" y="135"/>
                  </a:lnTo>
                  <a:lnTo>
                    <a:pt x="225" y="124"/>
                  </a:lnTo>
                  <a:lnTo>
                    <a:pt x="224" y="113"/>
                  </a:lnTo>
                  <a:lnTo>
                    <a:pt x="222" y="103"/>
                  </a:lnTo>
                  <a:lnTo>
                    <a:pt x="219" y="93"/>
                  </a:lnTo>
                  <a:lnTo>
                    <a:pt x="215" y="85"/>
                  </a:lnTo>
                  <a:lnTo>
                    <a:pt x="211" y="77"/>
                  </a:lnTo>
                  <a:lnTo>
                    <a:pt x="206" y="69"/>
                  </a:lnTo>
                  <a:lnTo>
                    <a:pt x="201" y="62"/>
                  </a:lnTo>
                  <a:lnTo>
                    <a:pt x="195" y="56"/>
                  </a:lnTo>
                  <a:lnTo>
                    <a:pt x="188" y="51"/>
                  </a:lnTo>
                  <a:lnTo>
                    <a:pt x="180" y="47"/>
                  </a:lnTo>
                  <a:lnTo>
                    <a:pt x="173" y="43"/>
                  </a:lnTo>
                  <a:lnTo>
                    <a:pt x="164" y="40"/>
                  </a:lnTo>
                  <a:lnTo>
                    <a:pt x="155" y="38"/>
                  </a:lnTo>
                  <a:lnTo>
                    <a:pt x="145" y="37"/>
                  </a:lnTo>
                  <a:lnTo>
                    <a:pt x="135" y="37"/>
                  </a:lnTo>
                  <a:lnTo>
                    <a:pt x="125" y="37"/>
                  </a:lnTo>
                  <a:lnTo>
                    <a:pt x="115" y="38"/>
                  </a:lnTo>
                  <a:lnTo>
                    <a:pt x="106" y="41"/>
                  </a:lnTo>
                  <a:lnTo>
                    <a:pt x="98" y="44"/>
                  </a:lnTo>
                  <a:lnTo>
                    <a:pt x="90" y="48"/>
                  </a:lnTo>
                  <a:lnTo>
                    <a:pt x="83" y="53"/>
                  </a:lnTo>
                  <a:lnTo>
                    <a:pt x="76" y="58"/>
                  </a:lnTo>
                  <a:lnTo>
                    <a:pt x="70" y="64"/>
                  </a:lnTo>
                  <a:lnTo>
                    <a:pt x="64" y="71"/>
                  </a:lnTo>
                  <a:lnTo>
                    <a:pt x="60" y="79"/>
                  </a:lnTo>
                  <a:lnTo>
                    <a:pt x="56" y="87"/>
                  </a:lnTo>
                  <a:lnTo>
                    <a:pt x="52" y="96"/>
                  </a:lnTo>
                  <a:lnTo>
                    <a:pt x="50" y="105"/>
                  </a:lnTo>
                  <a:lnTo>
                    <a:pt x="48" y="115"/>
                  </a:lnTo>
                  <a:lnTo>
                    <a:pt x="47" y="126"/>
                  </a:lnTo>
                  <a:lnTo>
                    <a:pt x="46" y="136"/>
                  </a:lnTo>
                  <a:lnTo>
                    <a:pt x="46" y="141"/>
                  </a:lnTo>
                  <a:lnTo>
                    <a:pt x="47" y="153"/>
                  </a:lnTo>
                  <a:lnTo>
                    <a:pt x="48" y="163"/>
                  </a:lnTo>
                  <a:lnTo>
                    <a:pt x="50" y="173"/>
                  </a:lnTo>
                  <a:lnTo>
                    <a:pt x="53" y="182"/>
                  </a:lnTo>
                  <a:lnTo>
                    <a:pt x="57" y="191"/>
                  </a:lnTo>
                  <a:lnTo>
                    <a:pt x="61" y="199"/>
                  </a:lnTo>
                  <a:lnTo>
                    <a:pt x="66" y="206"/>
                  </a:lnTo>
                  <a:lnTo>
                    <a:pt x="72" y="213"/>
                  </a:lnTo>
                  <a:lnTo>
                    <a:pt x="78" y="219"/>
                  </a:lnTo>
                  <a:lnTo>
                    <a:pt x="85" y="224"/>
                  </a:lnTo>
                  <a:lnTo>
                    <a:pt x="92" y="228"/>
                  </a:lnTo>
                  <a:lnTo>
                    <a:pt x="99" y="232"/>
                  </a:lnTo>
                  <a:lnTo>
                    <a:pt x="107" y="235"/>
                  </a:lnTo>
                  <a:lnTo>
                    <a:pt x="116" y="237"/>
                  </a:lnTo>
                  <a:lnTo>
                    <a:pt x="124" y="238"/>
                  </a:lnTo>
                  <a:lnTo>
                    <a:pt x="133" y="238"/>
                  </a:lnTo>
                  <a:lnTo>
                    <a:pt x="143" y="238"/>
                  </a:lnTo>
                  <a:lnTo>
                    <a:pt x="152" y="237"/>
                  </a:lnTo>
                  <a:lnTo>
                    <a:pt x="161" y="235"/>
                  </a:lnTo>
                  <a:lnTo>
                    <a:pt x="170" y="232"/>
                  </a:lnTo>
                  <a:lnTo>
                    <a:pt x="178" y="228"/>
                  </a:lnTo>
                  <a:lnTo>
                    <a:pt x="185" y="224"/>
                  </a:lnTo>
                  <a:lnTo>
                    <a:pt x="192" y="218"/>
                  </a:lnTo>
                  <a:lnTo>
                    <a:pt x="199" y="212"/>
                  </a:lnTo>
                  <a:lnTo>
                    <a:pt x="205" y="206"/>
                  </a:lnTo>
                  <a:lnTo>
                    <a:pt x="210" y="198"/>
                  </a:lnTo>
                  <a:lnTo>
                    <a:pt x="214" y="190"/>
                  </a:lnTo>
                  <a:lnTo>
                    <a:pt x="218" y="181"/>
                  </a:lnTo>
                  <a:lnTo>
                    <a:pt x="221" y="172"/>
                  </a:lnTo>
                  <a:lnTo>
                    <a:pt x="223" y="162"/>
                  </a:lnTo>
                  <a:lnTo>
                    <a:pt x="225" y="151"/>
                  </a:lnTo>
                  <a:lnTo>
                    <a:pt x="225" y="139"/>
                  </a:lnTo>
                  <a:moveTo>
                    <a:pt x="6" y="301"/>
                  </a:moveTo>
                  <a:lnTo>
                    <a:pt x="51" y="301"/>
                  </a:lnTo>
                  <a:lnTo>
                    <a:pt x="53" y="307"/>
                  </a:lnTo>
                  <a:lnTo>
                    <a:pt x="55" y="312"/>
                  </a:lnTo>
                  <a:lnTo>
                    <a:pt x="57" y="318"/>
                  </a:lnTo>
                  <a:lnTo>
                    <a:pt x="60" y="322"/>
                  </a:lnTo>
                  <a:lnTo>
                    <a:pt x="64" y="327"/>
                  </a:lnTo>
                  <a:lnTo>
                    <a:pt x="68" y="331"/>
                  </a:lnTo>
                  <a:lnTo>
                    <a:pt x="72" y="334"/>
                  </a:lnTo>
                  <a:lnTo>
                    <a:pt x="77" y="338"/>
                  </a:lnTo>
                  <a:lnTo>
                    <a:pt x="82" y="341"/>
                  </a:lnTo>
                  <a:lnTo>
                    <a:pt x="88" y="343"/>
                  </a:lnTo>
                  <a:lnTo>
                    <a:pt x="94" y="345"/>
                  </a:lnTo>
                  <a:lnTo>
                    <a:pt x="101" y="347"/>
                  </a:lnTo>
                  <a:lnTo>
                    <a:pt x="108" y="348"/>
                  </a:lnTo>
                  <a:lnTo>
                    <a:pt x="116" y="349"/>
                  </a:lnTo>
                  <a:lnTo>
                    <a:pt x="133" y="350"/>
                  </a:lnTo>
                  <a:lnTo>
                    <a:pt x="143" y="350"/>
                  </a:lnTo>
                  <a:lnTo>
                    <a:pt x="153" y="349"/>
                  </a:lnTo>
                  <a:lnTo>
                    <a:pt x="162" y="347"/>
                  </a:lnTo>
                  <a:lnTo>
                    <a:pt x="171" y="345"/>
                  </a:lnTo>
                  <a:lnTo>
                    <a:pt x="178" y="342"/>
                  </a:lnTo>
                  <a:lnTo>
                    <a:pt x="186" y="338"/>
                  </a:lnTo>
                  <a:lnTo>
                    <a:pt x="193" y="334"/>
                  </a:lnTo>
                  <a:lnTo>
                    <a:pt x="199" y="329"/>
                  </a:lnTo>
                  <a:lnTo>
                    <a:pt x="204" y="323"/>
                  </a:lnTo>
                  <a:lnTo>
                    <a:pt x="209" y="317"/>
                  </a:lnTo>
                  <a:lnTo>
                    <a:pt x="213" y="310"/>
                  </a:lnTo>
                  <a:lnTo>
                    <a:pt x="217" y="302"/>
                  </a:lnTo>
                  <a:lnTo>
                    <a:pt x="220" y="293"/>
                  </a:lnTo>
                  <a:lnTo>
                    <a:pt x="222" y="284"/>
                  </a:lnTo>
                  <a:lnTo>
                    <a:pt x="223" y="274"/>
                  </a:lnTo>
                  <a:lnTo>
                    <a:pt x="223" y="263"/>
                  </a:lnTo>
                  <a:lnTo>
                    <a:pt x="223" y="222"/>
                  </a:lnTo>
                  <a:lnTo>
                    <a:pt x="220" y="227"/>
                  </a:lnTo>
                  <a:lnTo>
                    <a:pt x="216" y="233"/>
                  </a:lnTo>
                  <a:lnTo>
                    <a:pt x="212" y="238"/>
                  </a:lnTo>
                  <a:lnTo>
                    <a:pt x="207" y="242"/>
                  </a:lnTo>
                  <a:lnTo>
                    <a:pt x="202" y="247"/>
                  </a:lnTo>
                  <a:lnTo>
                    <a:pt x="197" y="251"/>
                  </a:lnTo>
                  <a:lnTo>
                    <a:pt x="191" y="255"/>
                  </a:lnTo>
                  <a:lnTo>
                    <a:pt x="185" y="259"/>
                  </a:lnTo>
                  <a:lnTo>
                    <a:pt x="179" y="263"/>
                  </a:lnTo>
                  <a:lnTo>
                    <a:pt x="172" y="266"/>
                  </a:lnTo>
                  <a:lnTo>
                    <a:pt x="165" y="269"/>
                  </a:lnTo>
                  <a:lnTo>
                    <a:pt x="158" y="271"/>
                  </a:lnTo>
                  <a:lnTo>
                    <a:pt x="151" y="273"/>
                  </a:lnTo>
                  <a:lnTo>
                    <a:pt x="143" y="274"/>
                  </a:lnTo>
                  <a:lnTo>
                    <a:pt x="136" y="275"/>
                  </a:lnTo>
                  <a:lnTo>
                    <a:pt x="128" y="275"/>
                  </a:lnTo>
                  <a:lnTo>
                    <a:pt x="115" y="275"/>
                  </a:lnTo>
                  <a:lnTo>
                    <a:pt x="102" y="273"/>
                  </a:lnTo>
                  <a:lnTo>
                    <a:pt x="89" y="270"/>
                  </a:lnTo>
                  <a:lnTo>
                    <a:pt x="77" y="265"/>
                  </a:lnTo>
                  <a:lnTo>
                    <a:pt x="66" y="260"/>
                  </a:lnTo>
                  <a:lnTo>
                    <a:pt x="55" y="254"/>
                  </a:lnTo>
                  <a:lnTo>
                    <a:pt x="45" y="246"/>
                  </a:lnTo>
                  <a:lnTo>
                    <a:pt x="37" y="238"/>
                  </a:lnTo>
                  <a:lnTo>
                    <a:pt x="28" y="229"/>
                  </a:lnTo>
                  <a:lnTo>
                    <a:pt x="21" y="219"/>
                  </a:lnTo>
                  <a:lnTo>
                    <a:pt x="15" y="208"/>
                  </a:lnTo>
                  <a:lnTo>
                    <a:pt x="10" y="196"/>
                  </a:lnTo>
                  <a:lnTo>
                    <a:pt x="6" y="184"/>
                  </a:lnTo>
                  <a:lnTo>
                    <a:pt x="3" y="170"/>
                  </a:lnTo>
                  <a:lnTo>
                    <a:pt x="1" y="157"/>
                  </a:lnTo>
                  <a:lnTo>
                    <a:pt x="0" y="142"/>
                  </a:lnTo>
                  <a:lnTo>
                    <a:pt x="0" y="138"/>
                  </a:lnTo>
                  <a:lnTo>
                    <a:pt x="1" y="124"/>
                  </a:lnTo>
                  <a:lnTo>
                    <a:pt x="3" y="111"/>
                  </a:lnTo>
                  <a:lnTo>
                    <a:pt x="6" y="97"/>
                  </a:lnTo>
                  <a:lnTo>
                    <a:pt x="10" y="85"/>
                  </a:lnTo>
                  <a:lnTo>
                    <a:pt x="15" y="73"/>
                  </a:lnTo>
                  <a:lnTo>
                    <a:pt x="21" y="61"/>
                  </a:lnTo>
                  <a:lnTo>
                    <a:pt x="29" y="50"/>
                  </a:lnTo>
                  <a:lnTo>
                    <a:pt x="37" y="41"/>
                  </a:lnTo>
                  <a:lnTo>
                    <a:pt x="46" y="32"/>
                  </a:lnTo>
                  <a:lnTo>
                    <a:pt x="56" y="24"/>
                  </a:lnTo>
                  <a:lnTo>
                    <a:pt x="67" y="17"/>
                  </a:lnTo>
                  <a:lnTo>
                    <a:pt x="78" y="11"/>
                  </a:lnTo>
                  <a:lnTo>
                    <a:pt x="91" y="6"/>
                  </a:lnTo>
                  <a:lnTo>
                    <a:pt x="104" y="3"/>
                  </a:lnTo>
                  <a:lnTo>
                    <a:pt x="117" y="0"/>
                  </a:lnTo>
                  <a:lnTo>
                    <a:pt x="131" y="0"/>
                  </a:lnTo>
                  <a:lnTo>
                    <a:pt x="140" y="0"/>
                  </a:lnTo>
                  <a:lnTo>
                    <a:pt x="148" y="1"/>
                  </a:lnTo>
                  <a:lnTo>
                    <a:pt x="156" y="2"/>
                  </a:lnTo>
                  <a:lnTo>
                    <a:pt x="163" y="4"/>
                  </a:lnTo>
                  <a:lnTo>
                    <a:pt x="170" y="6"/>
                  </a:lnTo>
                  <a:lnTo>
                    <a:pt x="177" y="8"/>
                  </a:lnTo>
                  <a:lnTo>
                    <a:pt x="183" y="11"/>
                  </a:lnTo>
                  <a:lnTo>
                    <a:pt x="189" y="14"/>
                  </a:lnTo>
                  <a:lnTo>
                    <a:pt x="194" y="18"/>
                  </a:lnTo>
                  <a:lnTo>
                    <a:pt x="199" y="21"/>
                  </a:lnTo>
                  <a:lnTo>
                    <a:pt x="204" y="26"/>
                  </a:lnTo>
                  <a:lnTo>
                    <a:pt x="209" y="30"/>
                  </a:lnTo>
                  <a:lnTo>
                    <a:pt x="213" y="35"/>
                  </a:lnTo>
                  <a:lnTo>
                    <a:pt x="217" y="39"/>
                  </a:lnTo>
                  <a:lnTo>
                    <a:pt x="220" y="44"/>
                  </a:lnTo>
                  <a:lnTo>
                    <a:pt x="223" y="50"/>
                  </a:lnTo>
                  <a:lnTo>
                    <a:pt x="223" y="0"/>
                  </a:lnTo>
                  <a:lnTo>
                    <a:pt x="268" y="0"/>
                  </a:lnTo>
                  <a:lnTo>
                    <a:pt x="268" y="266"/>
                  </a:lnTo>
                  <a:lnTo>
                    <a:pt x="267" y="281"/>
                  </a:lnTo>
                  <a:lnTo>
                    <a:pt x="265" y="295"/>
                  </a:lnTo>
                  <a:lnTo>
                    <a:pt x="262" y="308"/>
                  </a:lnTo>
                  <a:lnTo>
                    <a:pt x="258" y="320"/>
                  </a:lnTo>
                  <a:lnTo>
                    <a:pt x="252" y="331"/>
                  </a:lnTo>
                  <a:lnTo>
                    <a:pt x="246" y="340"/>
                  </a:lnTo>
                  <a:lnTo>
                    <a:pt x="238" y="349"/>
                  </a:lnTo>
                  <a:lnTo>
                    <a:pt x="230" y="357"/>
                  </a:lnTo>
                  <a:lnTo>
                    <a:pt x="221" y="364"/>
                  </a:lnTo>
                  <a:lnTo>
                    <a:pt x="210" y="370"/>
                  </a:lnTo>
                  <a:lnTo>
                    <a:pt x="199" y="375"/>
                  </a:lnTo>
                  <a:lnTo>
                    <a:pt x="188" y="380"/>
                  </a:lnTo>
                  <a:lnTo>
                    <a:pt x="175" y="383"/>
                  </a:lnTo>
                  <a:lnTo>
                    <a:pt x="162" y="385"/>
                  </a:lnTo>
                  <a:lnTo>
                    <a:pt x="148" y="387"/>
                  </a:lnTo>
                  <a:lnTo>
                    <a:pt x="133" y="387"/>
                  </a:lnTo>
                  <a:lnTo>
                    <a:pt x="118" y="387"/>
                  </a:lnTo>
                  <a:lnTo>
                    <a:pt x="104" y="385"/>
                  </a:lnTo>
                  <a:lnTo>
                    <a:pt x="91" y="383"/>
                  </a:lnTo>
                  <a:lnTo>
                    <a:pt x="79" y="380"/>
                  </a:lnTo>
                  <a:lnTo>
                    <a:pt x="68" y="377"/>
                  </a:lnTo>
                  <a:lnTo>
                    <a:pt x="58" y="372"/>
                  </a:lnTo>
                  <a:lnTo>
                    <a:pt x="49" y="367"/>
                  </a:lnTo>
                  <a:lnTo>
                    <a:pt x="41" y="362"/>
                  </a:lnTo>
                  <a:lnTo>
                    <a:pt x="34" y="356"/>
                  </a:lnTo>
                  <a:lnTo>
                    <a:pt x="28" y="349"/>
                  </a:lnTo>
                  <a:lnTo>
                    <a:pt x="22" y="342"/>
                  </a:lnTo>
                  <a:lnTo>
                    <a:pt x="17" y="334"/>
                  </a:lnTo>
                  <a:lnTo>
                    <a:pt x="13" y="327"/>
                  </a:lnTo>
                  <a:lnTo>
                    <a:pt x="10" y="318"/>
                  </a:lnTo>
                  <a:lnTo>
                    <a:pt x="8" y="310"/>
                  </a:lnTo>
                  <a:lnTo>
                    <a:pt x="6" y="3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0" name="Google Shape;390;p44"/>
            <p:cNvSpPr/>
            <p:nvPr/>
          </p:nvSpPr>
          <p:spPr>
            <a:xfrm>
              <a:off x="7441560" y="688320"/>
              <a:ext cx="19800" cy="141120"/>
            </a:xfrm>
            <a:custGeom>
              <a:rect b="b" l="l" r="r" t="t"/>
              <a:pathLst>
                <a:path extrusionOk="0" h="392" w="55">
                  <a:moveTo>
                    <a:pt x="6" y="391"/>
                  </a:moveTo>
                  <a:lnTo>
                    <a:pt x="50" y="391"/>
                  </a:lnTo>
                  <a:lnTo>
                    <a:pt x="50" y="102"/>
                  </a:lnTo>
                  <a:lnTo>
                    <a:pt x="6" y="102"/>
                  </a:lnTo>
                  <a:lnTo>
                    <a:pt x="6" y="391"/>
                  </a:lnTo>
                  <a:moveTo>
                    <a:pt x="0" y="27"/>
                  </a:moveTo>
                  <a:lnTo>
                    <a:pt x="0" y="24"/>
                  </a:lnTo>
                  <a:lnTo>
                    <a:pt x="1" y="22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4" y="14"/>
                  </a:lnTo>
                  <a:lnTo>
                    <a:pt x="5" y="12"/>
                  </a:lnTo>
                  <a:lnTo>
                    <a:pt x="7" y="10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3" y="5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1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1"/>
                  </a:lnTo>
                  <a:lnTo>
                    <a:pt x="38" y="2"/>
                  </a:lnTo>
                  <a:lnTo>
                    <a:pt x="40" y="3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1" y="14"/>
                  </a:lnTo>
                  <a:lnTo>
                    <a:pt x="52" y="17"/>
                  </a:lnTo>
                  <a:lnTo>
                    <a:pt x="53" y="19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54" y="27"/>
                  </a:lnTo>
                  <a:lnTo>
                    <a:pt x="54" y="30"/>
                  </a:lnTo>
                  <a:lnTo>
                    <a:pt x="54" y="32"/>
                  </a:lnTo>
                  <a:lnTo>
                    <a:pt x="53" y="35"/>
                  </a:lnTo>
                  <a:lnTo>
                    <a:pt x="52" y="37"/>
                  </a:lnTo>
                  <a:lnTo>
                    <a:pt x="51" y="40"/>
                  </a:lnTo>
                  <a:lnTo>
                    <a:pt x="50" y="42"/>
                  </a:lnTo>
                  <a:lnTo>
                    <a:pt x="48" y="44"/>
                  </a:lnTo>
                  <a:lnTo>
                    <a:pt x="46" y="46"/>
                  </a:lnTo>
                  <a:lnTo>
                    <a:pt x="45" y="48"/>
                  </a:lnTo>
                  <a:lnTo>
                    <a:pt x="42" y="49"/>
                  </a:lnTo>
                  <a:lnTo>
                    <a:pt x="40" y="50"/>
                  </a:lnTo>
                  <a:lnTo>
                    <a:pt x="38" y="52"/>
                  </a:lnTo>
                  <a:lnTo>
                    <a:pt x="35" y="53"/>
                  </a:lnTo>
                  <a:lnTo>
                    <a:pt x="33" y="53"/>
                  </a:lnTo>
                  <a:lnTo>
                    <a:pt x="30" y="54"/>
                  </a:lnTo>
                  <a:lnTo>
                    <a:pt x="27" y="54"/>
                  </a:lnTo>
                  <a:lnTo>
                    <a:pt x="25" y="54"/>
                  </a:lnTo>
                  <a:lnTo>
                    <a:pt x="22" y="53"/>
                  </a:lnTo>
                  <a:lnTo>
                    <a:pt x="20" y="53"/>
                  </a:lnTo>
                  <a:lnTo>
                    <a:pt x="17" y="52"/>
                  </a:lnTo>
                  <a:lnTo>
                    <a:pt x="15" y="50"/>
                  </a:lnTo>
                  <a:lnTo>
                    <a:pt x="13" y="49"/>
                  </a:lnTo>
                  <a:lnTo>
                    <a:pt x="11" y="48"/>
                  </a:lnTo>
                  <a:lnTo>
                    <a:pt x="9" y="46"/>
                  </a:lnTo>
                  <a:lnTo>
                    <a:pt x="7" y="44"/>
                  </a:lnTo>
                  <a:lnTo>
                    <a:pt x="5" y="42"/>
                  </a:lnTo>
                  <a:lnTo>
                    <a:pt x="4" y="40"/>
                  </a:lnTo>
                  <a:lnTo>
                    <a:pt x="3" y="37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0" y="30"/>
                  </a:lnTo>
                  <a:lnTo>
                    <a:pt x="0" y="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1" name="Google Shape;391;p44"/>
            <p:cNvSpPr/>
            <p:nvPr/>
          </p:nvSpPr>
          <p:spPr>
            <a:xfrm>
              <a:off x="7319520" y="690480"/>
              <a:ext cx="96480" cy="140400"/>
            </a:xfrm>
            <a:custGeom>
              <a:rect b="b" l="l" r="r" t="t"/>
              <a:pathLst>
                <a:path extrusionOk="0" h="390" w="268">
                  <a:moveTo>
                    <a:pt x="223" y="335"/>
                  </a:moveTo>
                  <a:lnTo>
                    <a:pt x="220" y="340"/>
                  </a:lnTo>
                  <a:lnTo>
                    <a:pt x="216" y="346"/>
                  </a:lnTo>
                  <a:lnTo>
                    <a:pt x="212" y="351"/>
                  </a:lnTo>
                  <a:lnTo>
                    <a:pt x="207" y="355"/>
                  </a:lnTo>
                  <a:lnTo>
                    <a:pt x="202" y="360"/>
                  </a:lnTo>
                  <a:lnTo>
                    <a:pt x="196" y="365"/>
                  </a:lnTo>
                  <a:lnTo>
                    <a:pt x="191" y="369"/>
                  </a:lnTo>
                  <a:lnTo>
                    <a:pt x="184" y="373"/>
                  </a:lnTo>
                  <a:lnTo>
                    <a:pt x="178" y="376"/>
                  </a:lnTo>
                  <a:lnTo>
                    <a:pt x="171" y="379"/>
                  </a:lnTo>
                  <a:lnTo>
                    <a:pt x="164" y="382"/>
                  </a:lnTo>
                  <a:lnTo>
                    <a:pt x="157" y="385"/>
                  </a:lnTo>
                  <a:lnTo>
                    <a:pt x="149" y="387"/>
                  </a:lnTo>
                  <a:lnTo>
                    <a:pt x="142" y="388"/>
                  </a:lnTo>
                  <a:lnTo>
                    <a:pt x="134" y="389"/>
                  </a:lnTo>
                  <a:lnTo>
                    <a:pt x="126" y="389"/>
                  </a:lnTo>
                  <a:lnTo>
                    <a:pt x="113" y="389"/>
                  </a:lnTo>
                  <a:lnTo>
                    <a:pt x="100" y="387"/>
                  </a:lnTo>
                  <a:lnTo>
                    <a:pt x="88" y="384"/>
                  </a:lnTo>
                  <a:lnTo>
                    <a:pt x="76" y="380"/>
                  </a:lnTo>
                  <a:lnTo>
                    <a:pt x="65" y="374"/>
                  </a:lnTo>
                  <a:lnTo>
                    <a:pt x="54" y="368"/>
                  </a:lnTo>
                  <a:lnTo>
                    <a:pt x="45" y="360"/>
                  </a:lnTo>
                  <a:lnTo>
                    <a:pt x="36" y="352"/>
                  </a:lnTo>
                  <a:lnTo>
                    <a:pt x="28" y="342"/>
                  </a:lnTo>
                  <a:lnTo>
                    <a:pt x="21" y="332"/>
                  </a:lnTo>
                  <a:lnTo>
                    <a:pt x="15" y="320"/>
                  </a:lnTo>
                  <a:lnTo>
                    <a:pt x="10" y="308"/>
                  </a:lnTo>
                  <a:lnTo>
                    <a:pt x="6" y="295"/>
                  </a:lnTo>
                  <a:lnTo>
                    <a:pt x="3" y="280"/>
                  </a:lnTo>
                  <a:lnTo>
                    <a:pt x="1" y="265"/>
                  </a:lnTo>
                  <a:lnTo>
                    <a:pt x="0" y="249"/>
                  </a:lnTo>
                  <a:lnTo>
                    <a:pt x="0" y="244"/>
                  </a:lnTo>
                  <a:lnTo>
                    <a:pt x="1" y="229"/>
                  </a:lnTo>
                  <a:lnTo>
                    <a:pt x="3" y="213"/>
                  </a:lnTo>
                  <a:lnTo>
                    <a:pt x="6" y="199"/>
                  </a:lnTo>
                  <a:lnTo>
                    <a:pt x="10" y="185"/>
                  </a:lnTo>
                  <a:lnTo>
                    <a:pt x="15" y="173"/>
                  </a:lnTo>
                  <a:lnTo>
                    <a:pt x="21" y="161"/>
                  </a:lnTo>
                  <a:lnTo>
                    <a:pt x="29" y="149"/>
                  </a:lnTo>
                  <a:lnTo>
                    <a:pt x="37" y="139"/>
                  </a:lnTo>
                  <a:lnTo>
                    <a:pt x="46" y="130"/>
                  </a:lnTo>
                  <a:lnTo>
                    <a:pt x="56" y="122"/>
                  </a:lnTo>
                  <a:lnTo>
                    <a:pt x="66" y="115"/>
                  </a:lnTo>
                  <a:lnTo>
                    <a:pt x="78" y="109"/>
                  </a:lnTo>
                  <a:lnTo>
                    <a:pt x="90" y="105"/>
                  </a:lnTo>
                  <a:lnTo>
                    <a:pt x="103" y="101"/>
                  </a:lnTo>
                  <a:lnTo>
                    <a:pt x="117" y="99"/>
                  </a:lnTo>
                  <a:lnTo>
                    <a:pt x="131" y="99"/>
                  </a:lnTo>
                  <a:lnTo>
                    <a:pt x="140" y="99"/>
                  </a:lnTo>
                  <a:lnTo>
                    <a:pt x="148" y="100"/>
                  </a:lnTo>
                  <a:lnTo>
                    <a:pt x="156" y="101"/>
                  </a:lnTo>
                  <a:lnTo>
                    <a:pt x="163" y="103"/>
                  </a:lnTo>
                  <a:lnTo>
                    <a:pt x="170" y="105"/>
                  </a:lnTo>
                  <a:lnTo>
                    <a:pt x="177" y="107"/>
                  </a:lnTo>
                  <a:lnTo>
                    <a:pt x="183" y="110"/>
                  </a:lnTo>
                  <a:lnTo>
                    <a:pt x="189" y="113"/>
                  </a:lnTo>
                  <a:lnTo>
                    <a:pt x="194" y="117"/>
                  </a:lnTo>
                  <a:lnTo>
                    <a:pt x="200" y="120"/>
                  </a:lnTo>
                  <a:lnTo>
                    <a:pt x="204" y="125"/>
                  </a:lnTo>
                  <a:lnTo>
                    <a:pt x="209" y="129"/>
                  </a:lnTo>
                  <a:lnTo>
                    <a:pt x="213" y="134"/>
                  </a:lnTo>
                  <a:lnTo>
                    <a:pt x="217" y="138"/>
                  </a:lnTo>
                  <a:lnTo>
                    <a:pt x="220" y="143"/>
                  </a:lnTo>
                  <a:lnTo>
                    <a:pt x="223" y="149"/>
                  </a:lnTo>
                  <a:lnTo>
                    <a:pt x="222" y="0"/>
                  </a:lnTo>
                  <a:lnTo>
                    <a:pt x="267" y="0"/>
                  </a:lnTo>
                  <a:lnTo>
                    <a:pt x="267" y="384"/>
                  </a:lnTo>
                  <a:lnTo>
                    <a:pt x="267" y="384"/>
                  </a:lnTo>
                  <a:lnTo>
                    <a:pt x="267" y="387"/>
                  </a:lnTo>
                  <a:lnTo>
                    <a:pt x="223" y="387"/>
                  </a:lnTo>
                  <a:lnTo>
                    <a:pt x="223" y="335"/>
                  </a:lnTo>
                  <a:moveTo>
                    <a:pt x="135" y="136"/>
                  </a:moveTo>
                  <a:lnTo>
                    <a:pt x="125" y="136"/>
                  </a:lnTo>
                  <a:lnTo>
                    <a:pt x="115" y="137"/>
                  </a:lnTo>
                  <a:lnTo>
                    <a:pt x="106" y="140"/>
                  </a:lnTo>
                  <a:lnTo>
                    <a:pt x="98" y="143"/>
                  </a:lnTo>
                  <a:lnTo>
                    <a:pt x="90" y="147"/>
                  </a:lnTo>
                  <a:lnTo>
                    <a:pt x="83" y="151"/>
                  </a:lnTo>
                  <a:lnTo>
                    <a:pt x="76" y="157"/>
                  </a:lnTo>
                  <a:lnTo>
                    <a:pt x="70" y="164"/>
                  </a:lnTo>
                  <a:lnTo>
                    <a:pt x="65" y="171"/>
                  </a:lnTo>
                  <a:lnTo>
                    <a:pt x="60" y="179"/>
                  </a:lnTo>
                  <a:lnTo>
                    <a:pt x="56" y="188"/>
                  </a:lnTo>
                  <a:lnTo>
                    <a:pt x="52" y="197"/>
                  </a:lnTo>
                  <a:lnTo>
                    <a:pt x="50" y="207"/>
                  </a:lnTo>
                  <a:lnTo>
                    <a:pt x="48" y="218"/>
                  </a:lnTo>
                  <a:lnTo>
                    <a:pt x="47" y="230"/>
                  </a:lnTo>
                  <a:lnTo>
                    <a:pt x="46" y="242"/>
                  </a:lnTo>
                  <a:lnTo>
                    <a:pt x="46" y="247"/>
                  </a:lnTo>
                  <a:lnTo>
                    <a:pt x="47" y="260"/>
                  </a:lnTo>
                  <a:lnTo>
                    <a:pt x="48" y="272"/>
                  </a:lnTo>
                  <a:lnTo>
                    <a:pt x="50" y="283"/>
                  </a:lnTo>
                  <a:lnTo>
                    <a:pt x="53" y="294"/>
                  </a:lnTo>
                  <a:lnTo>
                    <a:pt x="57" y="303"/>
                  </a:lnTo>
                  <a:lnTo>
                    <a:pt x="61" y="311"/>
                  </a:lnTo>
                  <a:lnTo>
                    <a:pt x="66" y="319"/>
                  </a:lnTo>
                  <a:lnTo>
                    <a:pt x="71" y="326"/>
                  </a:lnTo>
                  <a:lnTo>
                    <a:pt x="77" y="332"/>
                  </a:lnTo>
                  <a:lnTo>
                    <a:pt x="84" y="337"/>
                  </a:lnTo>
                  <a:lnTo>
                    <a:pt x="91" y="341"/>
                  </a:lnTo>
                  <a:lnTo>
                    <a:pt x="98" y="345"/>
                  </a:lnTo>
                  <a:lnTo>
                    <a:pt x="106" y="348"/>
                  </a:lnTo>
                  <a:lnTo>
                    <a:pt x="114" y="350"/>
                  </a:lnTo>
                  <a:lnTo>
                    <a:pt x="123" y="351"/>
                  </a:lnTo>
                  <a:lnTo>
                    <a:pt x="131" y="351"/>
                  </a:lnTo>
                  <a:lnTo>
                    <a:pt x="141" y="351"/>
                  </a:lnTo>
                  <a:lnTo>
                    <a:pt x="150" y="350"/>
                  </a:lnTo>
                  <a:lnTo>
                    <a:pt x="159" y="348"/>
                  </a:lnTo>
                  <a:lnTo>
                    <a:pt x="168" y="345"/>
                  </a:lnTo>
                  <a:lnTo>
                    <a:pt x="176" y="341"/>
                  </a:lnTo>
                  <a:lnTo>
                    <a:pt x="184" y="337"/>
                  </a:lnTo>
                  <a:lnTo>
                    <a:pt x="191" y="331"/>
                  </a:lnTo>
                  <a:lnTo>
                    <a:pt x="197" y="325"/>
                  </a:lnTo>
                  <a:lnTo>
                    <a:pt x="203" y="318"/>
                  </a:lnTo>
                  <a:lnTo>
                    <a:pt x="209" y="310"/>
                  </a:lnTo>
                  <a:lnTo>
                    <a:pt x="213" y="302"/>
                  </a:lnTo>
                  <a:lnTo>
                    <a:pt x="217" y="292"/>
                  </a:lnTo>
                  <a:lnTo>
                    <a:pt x="220" y="282"/>
                  </a:lnTo>
                  <a:lnTo>
                    <a:pt x="222" y="271"/>
                  </a:lnTo>
                  <a:lnTo>
                    <a:pt x="224" y="258"/>
                  </a:lnTo>
                  <a:lnTo>
                    <a:pt x="224" y="245"/>
                  </a:lnTo>
                  <a:lnTo>
                    <a:pt x="224" y="241"/>
                  </a:lnTo>
                  <a:lnTo>
                    <a:pt x="224" y="228"/>
                  </a:lnTo>
                  <a:lnTo>
                    <a:pt x="223" y="216"/>
                  </a:lnTo>
                  <a:lnTo>
                    <a:pt x="221" y="205"/>
                  </a:lnTo>
                  <a:lnTo>
                    <a:pt x="218" y="195"/>
                  </a:lnTo>
                  <a:lnTo>
                    <a:pt x="215" y="185"/>
                  </a:lnTo>
                  <a:lnTo>
                    <a:pt x="211" y="176"/>
                  </a:lnTo>
                  <a:lnTo>
                    <a:pt x="206" y="169"/>
                  </a:lnTo>
                  <a:lnTo>
                    <a:pt x="200" y="162"/>
                  </a:lnTo>
                  <a:lnTo>
                    <a:pt x="194" y="155"/>
                  </a:lnTo>
                  <a:lnTo>
                    <a:pt x="188" y="150"/>
                  </a:lnTo>
                  <a:lnTo>
                    <a:pt x="180" y="146"/>
                  </a:lnTo>
                  <a:lnTo>
                    <a:pt x="172" y="142"/>
                  </a:lnTo>
                  <a:lnTo>
                    <a:pt x="164" y="139"/>
                  </a:lnTo>
                  <a:lnTo>
                    <a:pt x="155" y="137"/>
                  </a:lnTo>
                  <a:lnTo>
                    <a:pt x="145" y="136"/>
                  </a:lnTo>
                  <a:lnTo>
                    <a:pt x="135" y="1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2" name="Google Shape;392;p44"/>
            <p:cNvSpPr/>
            <p:nvPr/>
          </p:nvSpPr>
          <p:spPr>
            <a:xfrm>
              <a:off x="7219080" y="726120"/>
              <a:ext cx="81000" cy="104760"/>
            </a:xfrm>
            <a:custGeom>
              <a:rect b="b" l="l" r="r" t="t"/>
              <a:pathLst>
                <a:path extrusionOk="0" h="291" w="225">
                  <a:moveTo>
                    <a:pt x="224" y="288"/>
                  </a:moveTo>
                  <a:lnTo>
                    <a:pt x="180" y="288"/>
                  </a:lnTo>
                  <a:lnTo>
                    <a:pt x="180" y="249"/>
                  </a:lnTo>
                  <a:lnTo>
                    <a:pt x="172" y="259"/>
                  </a:lnTo>
                  <a:lnTo>
                    <a:pt x="168" y="263"/>
                  </a:lnTo>
                  <a:lnTo>
                    <a:pt x="164" y="267"/>
                  </a:lnTo>
                  <a:lnTo>
                    <a:pt x="159" y="271"/>
                  </a:lnTo>
                  <a:lnTo>
                    <a:pt x="154" y="274"/>
                  </a:lnTo>
                  <a:lnTo>
                    <a:pt x="150" y="277"/>
                  </a:lnTo>
                  <a:lnTo>
                    <a:pt x="144" y="280"/>
                  </a:lnTo>
                  <a:lnTo>
                    <a:pt x="139" y="282"/>
                  </a:lnTo>
                  <a:lnTo>
                    <a:pt x="133" y="284"/>
                  </a:lnTo>
                  <a:lnTo>
                    <a:pt x="127" y="286"/>
                  </a:lnTo>
                  <a:lnTo>
                    <a:pt x="121" y="288"/>
                  </a:lnTo>
                  <a:lnTo>
                    <a:pt x="114" y="289"/>
                  </a:lnTo>
                  <a:lnTo>
                    <a:pt x="107" y="290"/>
                  </a:lnTo>
                  <a:lnTo>
                    <a:pt x="92" y="290"/>
                  </a:lnTo>
                  <a:lnTo>
                    <a:pt x="83" y="290"/>
                  </a:lnTo>
                  <a:lnTo>
                    <a:pt x="74" y="289"/>
                  </a:lnTo>
                  <a:lnTo>
                    <a:pt x="65" y="287"/>
                  </a:lnTo>
                  <a:lnTo>
                    <a:pt x="56" y="285"/>
                  </a:lnTo>
                  <a:lnTo>
                    <a:pt x="48" y="282"/>
                  </a:lnTo>
                  <a:lnTo>
                    <a:pt x="40" y="279"/>
                  </a:lnTo>
                  <a:lnTo>
                    <a:pt x="33" y="275"/>
                  </a:lnTo>
                  <a:lnTo>
                    <a:pt x="26" y="270"/>
                  </a:lnTo>
                  <a:lnTo>
                    <a:pt x="21" y="265"/>
                  </a:lnTo>
                  <a:lnTo>
                    <a:pt x="15" y="259"/>
                  </a:lnTo>
                  <a:lnTo>
                    <a:pt x="11" y="252"/>
                  </a:lnTo>
                  <a:lnTo>
                    <a:pt x="7" y="244"/>
                  </a:lnTo>
                  <a:lnTo>
                    <a:pt x="4" y="236"/>
                  </a:lnTo>
                  <a:lnTo>
                    <a:pt x="1" y="227"/>
                  </a:lnTo>
                  <a:lnTo>
                    <a:pt x="0" y="218"/>
                  </a:lnTo>
                  <a:lnTo>
                    <a:pt x="0" y="207"/>
                  </a:lnTo>
                  <a:lnTo>
                    <a:pt x="0" y="196"/>
                  </a:lnTo>
                  <a:lnTo>
                    <a:pt x="3" y="185"/>
                  </a:lnTo>
                  <a:lnTo>
                    <a:pt x="6" y="175"/>
                  </a:lnTo>
                  <a:lnTo>
                    <a:pt x="11" y="166"/>
                  </a:lnTo>
                  <a:lnTo>
                    <a:pt x="17" y="158"/>
                  </a:lnTo>
                  <a:lnTo>
                    <a:pt x="25" y="151"/>
                  </a:lnTo>
                  <a:lnTo>
                    <a:pt x="33" y="145"/>
                  </a:lnTo>
                  <a:lnTo>
                    <a:pt x="42" y="140"/>
                  </a:lnTo>
                  <a:lnTo>
                    <a:pt x="53" y="135"/>
                  </a:lnTo>
                  <a:lnTo>
                    <a:pt x="64" y="131"/>
                  </a:lnTo>
                  <a:lnTo>
                    <a:pt x="75" y="128"/>
                  </a:lnTo>
                  <a:lnTo>
                    <a:pt x="87" y="125"/>
                  </a:lnTo>
                  <a:lnTo>
                    <a:pt x="100" y="123"/>
                  </a:lnTo>
                  <a:lnTo>
                    <a:pt x="113" y="122"/>
                  </a:lnTo>
                  <a:lnTo>
                    <a:pt x="139" y="120"/>
                  </a:lnTo>
                  <a:lnTo>
                    <a:pt x="180" y="120"/>
                  </a:lnTo>
                  <a:lnTo>
                    <a:pt x="180" y="99"/>
                  </a:lnTo>
                  <a:lnTo>
                    <a:pt x="180" y="92"/>
                  </a:lnTo>
                  <a:lnTo>
                    <a:pt x="180" y="84"/>
                  </a:lnTo>
                  <a:lnTo>
                    <a:pt x="179" y="77"/>
                  </a:lnTo>
                  <a:lnTo>
                    <a:pt x="177" y="71"/>
                  </a:lnTo>
                  <a:lnTo>
                    <a:pt x="175" y="65"/>
                  </a:lnTo>
                  <a:lnTo>
                    <a:pt x="173" y="60"/>
                  </a:lnTo>
                  <a:lnTo>
                    <a:pt x="170" y="56"/>
                  </a:lnTo>
                  <a:lnTo>
                    <a:pt x="167" y="52"/>
                  </a:lnTo>
                  <a:lnTo>
                    <a:pt x="163" y="48"/>
                  </a:lnTo>
                  <a:lnTo>
                    <a:pt x="158" y="45"/>
                  </a:lnTo>
                  <a:lnTo>
                    <a:pt x="153" y="42"/>
                  </a:lnTo>
                  <a:lnTo>
                    <a:pt x="148" y="40"/>
                  </a:lnTo>
                  <a:lnTo>
                    <a:pt x="142" y="39"/>
                  </a:lnTo>
                  <a:lnTo>
                    <a:pt x="135" y="37"/>
                  </a:lnTo>
                  <a:lnTo>
                    <a:pt x="128" y="37"/>
                  </a:lnTo>
                  <a:lnTo>
                    <a:pt x="120" y="37"/>
                  </a:lnTo>
                  <a:lnTo>
                    <a:pt x="113" y="37"/>
                  </a:lnTo>
                  <a:lnTo>
                    <a:pt x="107" y="37"/>
                  </a:lnTo>
                  <a:lnTo>
                    <a:pt x="100" y="38"/>
                  </a:lnTo>
                  <a:lnTo>
                    <a:pt x="94" y="40"/>
                  </a:lnTo>
                  <a:lnTo>
                    <a:pt x="89" y="41"/>
                  </a:lnTo>
                  <a:lnTo>
                    <a:pt x="84" y="43"/>
                  </a:lnTo>
                  <a:lnTo>
                    <a:pt x="79" y="46"/>
                  </a:lnTo>
                  <a:lnTo>
                    <a:pt x="75" y="49"/>
                  </a:lnTo>
                  <a:lnTo>
                    <a:pt x="71" y="52"/>
                  </a:lnTo>
                  <a:lnTo>
                    <a:pt x="68" y="56"/>
                  </a:lnTo>
                  <a:lnTo>
                    <a:pt x="64" y="60"/>
                  </a:lnTo>
                  <a:lnTo>
                    <a:pt x="62" y="64"/>
                  </a:lnTo>
                  <a:lnTo>
                    <a:pt x="60" y="69"/>
                  </a:lnTo>
                  <a:lnTo>
                    <a:pt x="58" y="75"/>
                  </a:lnTo>
                  <a:lnTo>
                    <a:pt x="56" y="80"/>
                  </a:lnTo>
                  <a:lnTo>
                    <a:pt x="55" y="87"/>
                  </a:lnTo>
                  <a:lnTo>
                    <a:pt x="11" y="87"/>
                  </a:lnTo>
                  <a:lnTo>
                    <a:pt x="12" y="75"/>
                  </a:lnTo>
                  <a:lnTo>
                    <a:pt x="15" y="64"/>
                  </a:lnTo>
                  <a:lnTo>
                    <a:pt x="18" y="55"/>
                  </a:lnTo>
                  <a:lnTo>
                    <a:pt x="23" y="46"/>
                  </a:lnTo>
                  <a:lnTo>
                    <a:pt x="28" y="38"/>
                  </a:lnTo>
                  <a:lnTo>
                    <a:pt x="34" y="31"/>
                  </a:lnTo>
                  <a:lnTo>
                    <a:pt x="41" y="25"/>
                  </a:lnTo>
                  <a:lnTo>
                    <a:pt x="48" y="19"/>
                  </a:lnTo>
                  <a:lnTo>
                    <a:pt x="56" y="14"/>
                  </a:lnTo>
                  <a:lnTo>
                    <a:pt x="64" y="10"/>
                  </a:lnTo>
                  <a:lnTo>
                    <a:pt x="73" y="7"/>
                  </a:lnTo>
                  <a:lnTo>
                    <a:pt x="83" y="4"/>
                  </a:lnTo>
                  <a:lnTo>
                    <a:pt x="92" y="2"/>
                  </a:lnTo>
                  <a:lnTo>
                    <a:pt x="102" y="1"/>
                  </a:lnTo>
                  <a:lnTo>
                    <a:pt x="112" y="0"/>
                  </a:lnTo>
                  <a:lnTo>
                    <a:pt x="122" y="0"/>
                  </a:lnTo>
                  <a:lnTo>
                    <a:pt x="133" y="0"/>
                  </a:lnTo>
                  <a:lnTo>
                    <a:pt x="142" y="1"/>
                  </a:lnTo>
                  <a:lnTo>
                    <a:pt x="152" y="2"/>
                  </a:lnTo>
                  <a:lnTo>
                    <a:pt x="161" y="4"/>
                  </a:lnTo>
                  <a:lnTo>
                    <a:pt x="170" y="7"/>
                  </a:lnTo>
                  <a:lnTo>
                    <a:pt x="178" y="11"/>
                  </a:lnTo>
                  <a:lnTo>
                    <a:pt x="186" y="15"/>
                  </a:lnTo>
                  <a:lnTo>
                    <a:pt x="194" y="20"/>
                  </a:lnTo>
                  <a:lnTo>
                    <a:pt x="200" y="27"/>
                  </a:lnTo>
                  <a:lnTo>
                    <a:pt x="206" y="34"/>
                  </a:lnTo>
                  <a:lnTo>
                    <a:pt x="212" y="42"/>
                  </a:lnTo>
                  <a:lnTo>
                    <a:pt x="216" y="51"/>
                  </a:lnTo>
                  <a:lnTo>
                    <a:pt x="220" y="61"/>
                  </a:lnTo>
                  <a:lnTo>
                    <a:pt x="222" y="73"/>
                  </a:lnTo>
                  <a:lnTo>
                    <a:pt x="224" y="86"/>
                  </a:lnTo>
                  <a:lnTo>
                    <a:pt x="224" y="99"/>
                  </a:lnTo>
                  <a:lnTo>
                    <a:pt x="224" y="288"/>
                  </a:lnTo>
                  <a:moveTo>
                    <a:pt x="180" y="151"/>
                  </a:moveTo>
                  <a:lnTo>
                    <a:pt x="141" y="151"/>
                  </a:lnTo>
                  <a:lnTo>
                    <a:pt x="121" y="152"/>
                  </a:lnTo>
                  <a:lnTo>
                    <a:pt x="103" y="154"/>
                  </a:lnTo>
                  <a:lnTo>
                    <a:pt x="94" y="156"/>
                  </a:lnTo>
                  <a:lnTo>
                    <a:pt x="86" y="158"/>
                  </a:lnTo>
                  <a:lnTo>
                    <a:pt x="78" y="161"/>
                  </a:lnTo>
                  <a:lnTo>
                    <a:pt x="71" y="164"/>
                  </a:lnTo>
                  <a:lnTo>
                    <a:pt x="65" y="167"/>
                  </a:lnTo>
                  <a:lnTo>
                    <a:pt x="60" y="171"/>
                  </a:lnTo>
                  <a:lnTo>
                    <a:pt x="55" y="176"/>
                  </a:lnTo>
                  <a:lnTo>
                    <a:pt x="51" y="181"/>
                  </a:lnTo>
                  <a:lnTo>
                    <a:pt x="48" y="187"/>
                  </a:lnTo>
                  <a:lnTo>
                    <a:pt x="45" y="193"/>
                  </a:lnTo>
                  <a:lnTo>
                    <a:pt x="44" y="200"/>
                  </a:lnTo>
                  <a:lnTo>
                    <a:pt x="43" y="207"/>
                  </a:lnTo>
                  <a:lnTo>
                    <a:pt x="44" y="213"/>
                  </a:lnTo>
                  <a:lnTo>
                    <a:pt x="44" y="218"/>
                  </a:lnTo>
                  <a:lnTo>
                    <a:pt x="45" y="222"/>
                  </a:lnTo>
                  <a:lnTo>
                    <a:pt x="46" y="227"/>
                  </a:lnTo>
                  <a:lnTo>
                    <a:pt x="48" y="231"/>
                  </a:lnTo>
                  <a:lnTo>
                    <a:pt x="50" y="235"/>
                  </a:lnTo>
                  <a:lnTo>
                    <a:pt x="52" y="238"/>
                  </a:lnTo>
                  <a:lnTo>
                    <a:pt x="55" y="242"/>
                  </a:lnTo>
                  <a:lnTo>
                    <a:pt x="59" y="245"/>
                  </a:lnTo>
                  <a:lnTo>
                    <a:pt x="63" y="247"/>
                  </a:lnTo>
                  <a:lnTo>
                    <a:pt x="67" y="249"/>
                  </a:lnTo>
                  <a:lnTo>
                    <a:pt x="72" y="251"/>
                  </a:lnTo>
                  <a:lnTo>
                    <a:pt x="77" y="252"/>
                  </a:lnTo>
                  <a:lnTo>
                    <a:pt x="83" y="253"/>
                  </a:lnTo>
                  <a:lnTo>
                    <a:pt x="89" y="254"/>
                  </a:lnTo>
                  <a:lnTo>
                    <a:pt x="96" y="254"/>
                  </a:lnTo>
                  <a:lnTo>
                    <a:pt x="105" y="254"/>
                  </a:lnTo>
                  <a:lnTo>
                    <a:pt x="114" y="253"/>
                  </a:lnTo>
                  <a:lnTo>
                    <a:pt x="122" y="252"/>
                  </a:lnTo>
                  <a:lnTo>
                    <a:pt x="130" y="250"/>
                  </a:lnTo>
                  <a:lnTo>
                    <a:pt x="137" y="247"/>
                  </a:lnTo>
                  <a:lnTo>
                    <a:pt x="144" y="244"/>
                  </a:lnTo>
                  <a:lnTo>
                    <a:pt x="151" y="241"/>
                  </a:lnTo>
                  <a:lnTo>
                    <a:pt x="156" y="237"/>
                  </a:lnTo>
                  <a:lnTo>
                    <a:pt x="162" y="232"/>
                  </a:lnTo>
                  <a:lnTo>
                    <a:pt x="167" y="227"/>
                  </a:lnTo>
                  <a:lnTo>
                    <a:pt x="171" y="222"/>
                  </a:lnTo>
                  <a:lnTo>
                    <a:pt x="174" y="215"/>
                  </a:lnTo>
                  <a:lnTo>
                    <a:pt x="177" y="209"/>
                  </a:lnTo>
                  <a:lnTo>
                    <a:pt x="179" y="202"/>
                  </a:lnTo>
                  <a:lnTo>
                    <a:pt x="180" y="194"/>
                  </a:lnTo>
                  <a:lnTo>
                    <a:pt x="180" y="186"/>
                  </a:lnTo>
                  <a:lnTo>
                    <a:pt x="180" y="1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3" name="Google Shape;393;p44"/>
            <p:cNvSpPr/>
            <p:nvPr/>
          </p:nvSpPr>
          <p:spPr>
            <a:xfrm>
              <a:off x="7153920" y="725400"/>
              <a:ext cx="49680" cy="104760"/>
            </a:xfrm>
            <a:custGeom>
              <a:rect b="b" l="l" r="r" t="t"/>
              <a:pathLst>
                <a:path extrusionOk="0" h="291" w="138">
                  <a:moveTo>
                    <a:pt x="0" y="1"/>
                  </a:moveTo>
                  <a:lnTo>
                    <a:pt x="44" y="1"/>
                  </a:lnTo>
                  <a:lnTo>
                    <a:pt x="44" y="56"/>
                  </a:lnTo>
                  <a:lnTo>
                    <a:pt x="51" y="44"/>
                  </a:lnTo>
                  <a:lnTo>
                    <a:pt x="54" y="39"/>
                  </a:lnTo>
                  <a:lnTo>
                    <a:pt x="58" y="34"/>
                  </a:lnTo>
                  <a:lnTo>
                    <a:pt x="63" y="29"/>
                  </a:lnTo>
                  <a:lnTo>
                    <a:pt x="67" y="24"/>
                  </a:lnTo>
                  <a:lnTo>
                    <a:pt x="72" y="20"/>
                  </a:lnTo>
                  <a:lnTo>
                    <a:pt x="78" y="16"/>
                  </a:lnTo>
                  <a:lnTo>
                    <a:pt x="83" y="13"/>
                  </a:lnTo>
                  <a:lnTo>
                    <a:pt x="89" y="10"/>
                  </a:lnTo>
                  <a:lnTo>
                    <a:pt x="96" y="7"/>
                  </a:lnTo>
                  <a:lnTo>
                    <a:pt x="103" y="5"/>
                  </a:lnTo>
                  <a:lnTo>
                    <a:pt x="111" y="3"/>
                  </a:lnTo>
                  <a:lnTo>
                    <a:pt x="119" y="1"/>
                  </a:lnTo>
                  <a:lnTo>
                    <a:pt x="127" y="0"/>
                  </a:lnTo>
                  <a:lnTo>
                    <a:pt x="137" y="0"/>
                  </a:lnTo>
                  <a:lnTo>
                    <a:pt x="137" y="42"/>
                  </a:lnTo>
                  <a:lnTo>
                    <a:pt x="116" y="43"/>
                  </a:lnTo>
                  <a:lnTo>
                    <a:pt x="107" y="45"/>
                  </a:lnTo>
                  <a:lnTo>
                    <a:pt x="98" y="47"/>
                  </a:lnTo>
                  <a:lnTo>
                    <a:pt x="90" y="50"/>
                  </a:lnTo>
                  <a:lnTo>
                    <a:pt x="82" y="53"/>
                  </a:lnTo>
                  <a:lnTo>
                    <a:pt x="75" y="57"/>
                  </a:lnTo>
                  <a:lnTo>
                    <a:pt x="69" y="62"/>
                  </a:lnTo>
                  <a:lnTo>
                    <a:pt x="63" y="67"/>
                  </a:lnTo>
                  <a:lnTo>
                    <a:pt x="58" y="74"/>
                  </a:lnTo>
                  <a:lnTo>
                    <a:pt x="54" y="81"/>
                  </a:lnTo>
                  <a:lnTo>
                    <a:pt x="50" y="89"/>
                  </a:lnTo>
                  <a:lnTo>
                    <a:pt x="47" y="98"/>
                  </a:lnTo>
                  <a:lnTo>
                    <a:pt x="45" y="108"/>
                  </a:lnTo>
                  <a:lnTo>
                    <a:pt x="44" y="119"/>
                  </a:lnTo>
                  <a:lnTo>
                    <a:pt x="44" y="131"/>
                  </a:lnTo>
                  <a:lnTo>
                    <a:pt x="44" y="290"/>
                  </a:lnTo>
                  <a:lnTo>
                    <a:pt x="0" y="290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4" name="Google Shape;394;p44"/>
            <p:cNvSpPr/>
            <p:nvPr/>
          </p:nvSpPr>
          <p:spPr>
            <a:xfrm>
              <a:off x="7044480" y="726120"/>
              <a:ext cx="81360" cy="104760"/>
            </a:xfrm>
            <a:custGeom>
              <a:rect b="b" l="l" r="r" t="t"/>
              <a:pathLst>
                <a:path extrusionOk="0" h="291" w="226">
                  <a:moveTo>
                    <a:pt x="225" y="288"/>
                  </a:moveTo>
                  <a:lnTo>
                    <a:pt x="181" y="288"/>
                  </a:lnTo>
                  <a:lnTo>
                    <a:pt x="181" y="249"/>
                  </a:lnTo>
                  <a:lnTo>
                    <a:pt x="172" y="259"/>
                  </a:lnTo>
                  <a:lnTo>
                    <a:pt x="168" y="263"/>
                  </a:lnTo>
                  <a:lnTo>
                    <a:pt x="164" y="267"/>
                  </a:lnTo>
                  <a:lnTo>
                    <a:pt x="159" y="271"/>
                  </a:lnTo>
                  <a:lnTo>
                    <a:pt x="154" y="274"/>
                  </a:lnTo>
                  <a:lnTo>
                    <a:pt x="149" y="277"/>
                  </a:lnTo>
                  <a:lnTo>
                    <a:pt x="144" y="280"/>
                  </a:lnTo>
                  <a:lnTo>
                    <a:pt x="139" y="282"/>
                  </a:lnTo>
                  <a:lnTo>
                    <a:pt x="133" y="284"/>
                  </a:lnTo>
                  <a:lnTo>
                    <a:pt x="127" y="286"/>
                  </a:lnTo>
                  <a:lnTo>
                    <a:pt x="121" y="288"/>
                  </a:lnTo>
                  <a:lnTo>
                    <a:pt x="114" y="289"/>
                  </a:lnTo>
                  <a:lnTo>
                    <a:pt x="107" y="290"/>
                  </a:lnTo>
                  <a:lnTo>
                    <a:pt x="93" y="290"/>
                  </a:lnTo>
                  <a:lnTo>
                    <a:pt x="83" y="290"/>
                  </a:lnTo>
                  <a:lnTo>
                    <a:pt x="74" y="289"/>
                  </a:lnTo>
                  <a:lnTo>
                    <a:pt x="65" y="287"/>
                  </a:lnTo>
                  <a:lnTo>
                    <a:pt x="56" y="285"/>
                  </a:lnTo>
                  <a:lnTo>
                    <a:pt x="48" y="282"/>
                  </a:lnTo>
                  <a:lnTo>
                    <a:pt x="40" y="279"/>
                  </a:lnTo>
                  <a:lnTo>
                    <a:pt x="33" y="275"/>
                  </a:lnTo>
                  <a:lnTo>
                    <a:pt x="27" y="270"/>
                  </a:lnTo>
                  <a:lnTo>
                    <a:pt x="21" y="265"/>
                  </a:lnTo>
                  <a:lnTo>
                    <a:pt x="15" y="259"/>
                  </a:lnTo>
                  <a:lnTo>
                    <a:pt x="11" y="252"/>
                  </a:lnTo>
                  <a:lnTo>
                    <a:pt x="7" y="244"/>
                  </a:lnTo>
                  <a:lnTo>
                    <a:pt x="4" y="236"/>
                  </a:lnTo>
                  <a:lnTo>
                    <a:pt x="2" y="227"/>
                  </a:lnTo>
                  <a:lnTo>
                    <a:pt x="0" y="218"/>
                  </a:lnTo>
                  <a:lnTo>
                    <a:pt x="0" y="207"/>
                  </a:lnTo>
                  <a:lnTo>
                    <a:pt x="0" y="196"/>
                  </a:lnTo>
                  <a:lnTo>
                    <a:pt x="3" y="185"/>
                  </a:lnTo>
                  <a:lnTo>
                    <a:pt x="6" y="175"/>
                  </a:lnTo>
                  <a:lnTo>
                    <a:pt x="11" y="166"/>
                  </a:lnTo>
                  <a:lnTo>
                    <a:pt x="18" y="158"/>
                  </a:lnTo>
                  <a:lnTo>
                    <a:pt x="25" y="151"/>
                  </a:lnTo>
                  <a:lnTo>
                    <a:pt x="33" y="145"/>
                  </a:lnTo>
                  <a:lnTo>
                    <a:pt x="43" y="140"/>
                  </a:lnTo>
                  <a:lnTo>
                    <a:pt x="53" y="135"/>
                  </a:lnTo>
                  <a:lnTo>
                    <a:pt x="64" y="131"/>
                  </a:lnTo>
                  <a:lnTo>
                    <a:pt x="75" y="128"/>
                  </a:lnTo>
                  <a:lnTo>
                    <a:pt x="87" y="125"/>
                  </a:lnTo>
                  <a:lnTo>
                    <a:pt x="100" y="123"/>
                  </a:lnTo>
                  <a:lnTo>
                    <a:pt x="113" y="122"/>
                  </a:lnTo>
                  <a:lnTo>
                    <a:pt x="140" y="120"/>
                  </a:lnTo>
                  <a:lnTo>
                    <a:pt x="181" y="120"/>
                  </a:lnTo>
                  <a:lnTo>
                    <a:pt x="181" y="99"/>
                  </a:lnTo>
                  <a:lnTo>
                    <a:pt x="180" y="92"/>
                  </a:lnTo>
                  <a:lnTo>
                    <a:pt x="180" y="84"/>
                  </a:lnTo>
                  <a:lnTo>
                    <a:pt x="179" y="77"/>
                  </a:lnTo>
                  <a:lnTo>
                    <a:pt x="177" y="71"/>
                  </a:lnTo>
                  <a:lnTo>
                    <a:pt x="175" y="65"/>
                  </a:lnTo>
                  <a:lnTo>
                    <a:pt x="173" y="60"/>
                  </a:lnTo>
                  <a:lnTo>
                    <a:pt x="170" y="56"/>
                  </a:lnTo>
                  <a:lnTo>
                    <a:pt x="166" y="52"/>
                  </a:lnTo>
                  <a:lnTo>
                    <a:pt x="162" y="48"/>
                  </a:lnTo>
                  <a:lnTo>
                    <a:pt x="158" y="45"/>
                  </a:lnTo>
                  <a:lnTo>
                    <a:pt x="153" y="42"/>
                  </a:lnTo>
                  <a:lnTo>
                    <a:pt x="147" y="40"/>
                  </a:lnTo>
                  <a:lnTo>
                    <a:pt x="141" y="39"/>
                  </a:lnTo>
                  <a:lnTo>
                    <a:pt x="135" y="37"/>
                  </a:lnTo>
                  <a:lnTo>
                    <a:pt x="127" y="37"/>
                  </a:lnTo>
                  <a:lnTo>
                    <a:pt x="120" y="37"/>
                  </a:lnTo>
                  <a:lnTo>
                    <a:pt x="113" y="37"/>
                  </a:lnTo>
                  <a:lnTo>
                    <a:pt x="106" y="37"/>
                  </a:lnTo>
                  <a:lnTo>
                    <a:pt x="100" y="38"/>
                  </a:lnTo>
                  <a:lnTo>
                    <a:pt x="94" y="40"/>
                  </a:lnTo>
                  <a:lnTo>
                    <a:pt x="89" y="41"/>
                  </a:lnTo>
                  <a:lnTo>
                    <a:pt x="84" y="43"/>
                  </a:lnTo>
                  <a:lnTo>
                    <a:pt x="79" y="46"/>
                  </a:lnTo>
                  <a:lnTo>
                    <a:pt x="75" y="49"/>
                  </a:lnTo>
                  <a:lnTo>
                    <a:pt x="71" y="52"/>
                  </a:lnTo>
                  <a:lnTo>
                    <a:pt x="68" y="56"/>
                  </a:lnTo>
                  <a:lnTo>
                    <a:pt x="65" y="60"/>
                  </a:lnTo>
                  <a:lnTo>
                    <a:pt x="62" y="64"/>
                  </a:lnTo>
                  <a:lnTo>
                    <a:pt x="60" y="69"/>
                  </a:lnTo>
                  <a:lnTo>
                    <a:pt x="58" y="75"/>
                  </a:lnTo>
                  <a:lnTo>
                    <a:pt x="57" y="80"/>
                  </a:lnTo>
                  <a:lnTo>
                    <a:pt x="56" y="87"/>
                  </a:lnTo>
                  <a:lnTo>
                    <a:pt x="11" y="87"/>
                  </a:lnTo>
                  <a:lnTo>
                    <a:pt x="12" y="75"/>
                  </a:lnTo>
                  <a:lnTo>
                    <a:pt x="15" y="64"/>
                  </a:lnTo>
                  <a:lnTo>
                    <a:pt x="18" y="55"/>
                  </a:lnTo>
                  <a:lnTo>
                    <a:pt x="23" y="46"/>
                  </a:lnTo>
                  <a:lnTo>
                    <a:pt x="28" y="38"/>
                  </a:lnTo>
                  <a:lnTo>
                    <a:pt x="34" y="31"/>
                  </a:lnTo>
                  <a:lnTo>
                    <a:pt x="41" y="25"/>
                  </a:lnTo>
                  <a:lnTo>
                    <a:pt x="48" y="19"/>
                  </a:lnTo>
                  <a:lnTo>
                    <a:pt x="56" y="14"/>
                  </a:lnTo>
                  <a:lnTo>
                    <a:pt x="65" y="10"/>
                  </a:lnTo>
                  <a:lnTo>
                    <a:pt x="73" y="7"/>
                  </a:lnTo>
                  <a:lnTo>
                    <a:pt x="83" y="4"/>
                  </a:lnTo>
                  <a:lnTo>
                    <a:pt x="92" y="2"/>
                  </a:lnTo>
                  <a:lnTo>
                    <a:pt x="102" y="1"/>
                  </a:lnTo>
                  <a:lnTo>
                    <a:pt x="112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42" y="1"/>
                  </a:lnTo>
                  <a:lnTo>
                    <a:pt x="152" y="2"/>
                  </a:lnTo>
                  <a:lnTo>
                    <a:pt x="161" y="4"/>
                  </a:lnTo>
                  <a:lnTo>
                    <a:pt x="170" y="7"/>
                  </a:lnTo>
                  <a:lnTo>
                    <a:pt x="178" y="11"/>
                  </a:lnTo>
                  <a:lnTo>
                    <a:pt x="186" y="15"/>
                  </a:lnTo>
                  <a:lnTo>
                    <a:pt x="193" y="20"/>
                  </a:lnTo>
                  <a:lnTo>
                    <a:pt x="200" y="27"/>
                  </a:lnTo>
                  <a:lnTo>
                    <a:pt x="206" y="34"/>
                  </a:lnTo>
                  <a:lnTo>
                    <a:pt x="212" y="42"/>
                  </a:lnTo>
                  <a:lnTo>
                    <a:pt x="216" y="51"/>
                  </a:lnTo>
                  <a:lnTo>
                    <a:pt x="220" y="61"/>
                  </a:lnTo>
                  <a:lnTo>
                    <a:pt x="222" y="73"/>
                  </a:lnTo>
                  <a:lnTo>
                    <a:pt x="224" y="86"/>
                  </a:lnTo>
                  <a:lnTo>
                    <a:pt x="225" y="99"/>
                  </a:lnTo>
                  <a:lnTo>
                    <a:pt x="225" y="288"/>
                  </a:lnTo>
                  <a:moveTo>
                    <a:pt x="181" y="151"/>
                  </a:moveTo>
                  <a:lnTo>
                    <a:pt x="142" y="151"/>
                  </a:lnTo>
                  <a:lnTo>
                    <a:pt x="121" y="152"/>
                  </a:lnTo>
                  <a:lnTo>
                    <a:pt x="103" y="154"/>
                  </a:lnTo>
                  <a:lnTo>
                    <a:pt x="94" y="156"/>
                  </a:lnTo>
                  <a:lnTo>
                    <a:pt x="86" y="158"/>
                  </a:lnTo>
                  <a:lnTo>
                    <a:pt x="79" y="161"/>
                  </a:lnTo>
                  <a:lnTo>
                    <a:pt x="72" y="164"/>
                  </a:lnTo>
                  <a:lnTo>
                    <a:pt x="65" y="167"/>
                  </a:lnTo>
                  <a:lnTo>
                    <a:pt x="60" y="171"/>
                  </a:lnTo>
                  <a:lnTo>
                    <a:pt x="55" y="176"/>
                  </a:lnTo>
                  <a:lnTo>
                    <a:pt x="51" y="181"/>
                  </a:lnTo>
                  <a:lnTo>
                    <a:pt x="48" y="187"/>
                  </a:lnTo>
                  <a:lnTo>
                    <a:pt x="46" y="193"/>
                  </a:lnTo>
                  <a:lnTo>
                    <a:pt x="44" y="200"/>
                  </a:lnTo>
                  <a:lnTo>
                    <a:pt x="44" y="207"/>
                  </a:lnTo>
                  <a:lnTo>
                    <a:pt x="44" y="213"/>
                  </a:lnTo>
                  <a:lnTo>
                    <a:pt x="44" y="218"/>
                  </a:lnTo>
                  <a:lnTo>
                    <a:pt x="45" y="222"/>
                  </a:lnTo>
                  <a:lnTo>
                    <a:pt x="46" y="227"/>
                  </a:lnTo>
                  <a:lnTo>
                    <a:pt x="48" y="231"/>
                  </a:lnTo>
                  <a:lnTo>
                    <a:pt x="50" y="235"/>
                  </a:lnTo>
                  <a:lnTo>
                    <a:pt x="53" y="238"/>
                  </a:lnTo>
                  <a:lnTo>
                    <a:pt x="56" y="242"/>
                  </a:lnTo>
                  <a:lnTo>
                    <a:pt x="59" y="245"/>
                  </a:lnTo>
                  <a:lnTo>
                    <a:pt x="63" y="247"/>
                  </a:lnTo>
                  <a:lnTo>
                    <a:pt x="67" y="249"/>
                  </a:lnTo>
                  <a:lnTo>
                    <a:pt x="72" y="251"/>
                  </a:lnTo>
                  <a:lnTo>
                    <a:pt x="77" y="252"/>
                  </a:lnTo>
                  <a:lnTo>
                    <a:pt x="83" y="253"/>
                  </a:lnTo>
                  <a:lnTo>
                    <a:pt x="90" y="254"/>
                  </a:lnTo>
                  <a:lnTo>
                    <a:pt x="97" y="254"/>
                  </a:lnTo>
                  <a:lnTo>
                    <a:pt x="105" y="254"/>
                  </a:lnTo>
                  <a:lnTo>
                    <a:pt x="114" y="253"/>
                  </a:lnTo>
                  <a:lnTo>
                    <a:pt x="122" y="252"/>
                  </a:lnTo>
                  <a:lnTo>
                    <a:pt x="130" y="250"/>
                  </a:lnTo>
                  <a:lnTo>
                    <a:pt x="137" y="247"/>
                  </a:lnTo>
                  <a:lnTo>
                    <a:pt x="144" y="244"/>
                  </a:lnTo>
                  <a:lnTo>
                    <a:pt x="151" y="241"/>
                  </a:lnTo>
                  <a:lnTo>
                    <a:pt x="157" y="237"/>
                  </a:lnTo>
                  <a:lnTo>
                    <a:pt x="162" y="232"/>
                  </a:lnTo>
                  <a:lnTo>
                    <a:pt x="167" y="227"/>
                  </a:lnTo>
                  <a:lnTo>
                    <a:pt x="171" y="222"/>
                  </a:lnTo>
                  <a:lnTo>
                    <a:pt x="174" y="215"/>
                  </a:lnTo>
                  <a:lnTo>
                    <a:pt x="177" y="209"/>
                  </a:lnTo>
                  <a:lnTo>
                    <a:pt x="179" y="202"/>
                  </a:lnTo>
                  <a:lnTo>
                    <a:pt x="180" y="194"/>
                  </a:lnTo>
                  <a:lnTo>
                    <a:pt x="181" y="186"/>
                  </a:lnTo>
                  <a:lnTo>
                    <a:pt x="181" y="1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5" name="Google Shape;395;p44"/>
            <p:cNvSpPr/>
            <p:nvPr/>
          </p:nvSpPr>
          <p:spPr>
            <a:xfrm>
              <a:off x="6942240" y="690120"/>
              <a:ext cx="88200" cy="139320"/>
            </a:xfrm>
            <a:custGeom>
              <a:rect b="b" l="l" r="r" t="t"/>
              <a:pathLst>
                <a:path extrusionOk="0" h="387" w="245">
                  <a:moveTo>
                    <a:pt x="113" y="191"/>
                  </a:moveTo>
                  <a:lnTo>
                    <a:pt x="123" y="190"/>
                  </a:lnTo>
                  <a:lnTo>
                    <a:pt x="132" y="189"/>
                  </a:lnTo>
                  <a:lnTo>
                    <a:pt x="140" y="188"/>
                  </a:lnTo>
                  <a:lnTo>
                    <a:pt x="149" y="186"/>
                  </a:lnTo>
                  <a:lnTo>
                    <a:pt x="156" y="183"/>
                  </a:lnTo>
                  <a:lnTo>
                    <a:pt x="163" y="179"/>
                  </a:lnTo>
                  <a:lnTo>
                    <a:pt x="169" y="175"/>
                  </a:lnTo>
                  <a:lnTo>
                    <a:pt x="175" y="171"/>
                  </a:lnTo>
                  <a:lnTo>
                    <a:pt x="180" y="166"/>
                  </a:lnTo>
                  <a:lnTo>
                    <a:pt x="184" y="160"/>
                  </a:lnTo>
                  <a:lnTo>
                    <a:pt x="188" y="154"/>
                  </a:lnTo>
                  <a:lnTo>
                    <a:pt x="191" y="147"/>
                  </a:lnTo>
                  <a:lnTo>
                    <a:pt x="194" y="139"/>
                  </a:lnTo>
                  <a:lnTo>
                    <a:pt x="195" y="131"/>
                  </a:lnTo>
                  <a:lnTo>
                    <a:pt x="196" y="123"/>
                  </a:lnTo>
                  <a:lnTo>
                    <a:pt x="197" y="114"/>
                  </a:lnTo>
                  <a:lnTo>
                    <a:pt x="197" y="112"/>
                  </a:lnTo>
                  <a:lnTo>
                    <a:pt x="196" y="102"/>
                  </a:lnTo>
                  <a:lnTo>
                    <a:pt x="195" y="93"/>
                  </a:lnTo>
                  <a:lnTo>
                    <a:pt x="193" y="85"/>
                  </a:lnTo>
                  <a:lnTo>
                    <a:pt x="191" y="77"/>
                  </a:lnTo>
                  <a:lnTo>
                    <a:pt x="188" y="70"/>
                  </a:lnTo>
                  <a:lnTo>
                    <a:pt x="184" y="64"/>
                  </a:lnTo>
                  <a:lnTo>
                    <a:pt x="179" y="59"/>
                  </a:lnTo>
                  <a:lnTo>
                    <a:pt x="174" y="54"/>
                  </a:lnTo>
                  <a:lnTo>
                    <a:pt x="168" y="50"/>
                  </a:lnTo>
                  <a:lnTo>
                    <a:pt x="162" y="46"/>
                  </a:lnTo>
                  <a:lnTo>
                    <a:pt x="155" y="43"/>
                  </a:lnTo>
                  <a:lnTo>
                    <a:pt x="148" y="41"/>
                  </a:lnTo>
                  <a:lnTo>
                    <a:pt x="140" y="39"/>
                  </a:lnTo>
                  <a:lnTo>
                    <a:pt x="131" y="38"/>
                  </a:lnTo>
                  <a:lnTo>
                    <a:pt x="122" y="37"/>
                  </a:lnTo>
                  <a:lnTo>
                    <a:pt x="113" y="37"/>
                  </a:lnTo>
                  <a:lnTo>
                    <a:pt x="47" y="37"/>
                  </a:lnTo>
                  <a:lnTo>
                    <a:pt x="47" y="191"/>
                  </a:lnTo>
                  <a:lnTo>
                    <a:pt x="113" y="191"/>
                  </a:lnTo>
                  <a:moveTo>
                    <a:pt x="0" y="0"/>
                  </a:moveTo>
                  <a:lnTo>
                    <a:pt x="109" y="0"/>
                  </a:lnTo>
                  <a:lnTo>
                    <a:pt x="122" y="0"/>
                  </a:lnTo>
                  <a:lnTo>
                    <a:pt x="136" y="1"/>
                  </a:lnTo>
                  <a:lnTo>
                    <a:pt x="149" y="3"/>
                  </a:lnTo>
                  <a:lnTo>
                    <a:pt x="161" y="6"/>
                  </a:lnTo>
                  <a:lnTo>
                    <a:pt x="173" y="10"/>
                  </a:lnTo>
                  <a:lnTo>
                    <a:pt x="184" y="14"/>
                  </a:lnTo>
                  <a:lnTo>
                    <a:pt x="194" y="19"/>
                  </a:lnTo>
                  <a:lnTo>
                    <a:pt x="204" y="26"/>
                  </a:lnTo>
                  <a:lnTo>
                    <a:pt x="213" y="33"/>
                  </a:lnTo>
                  <a:lnTo>
                    <a:pt x="220" y="41"/>
                  </a:lnTo>
                  <a:lnTo>
                    <a:pt x="227" y="50"/>
                  </a:lnTo>
                  <a:lnTo>
                    <a:pt x="233" y="60"/>
                  </a:lnTo>
                  <a:lnTo>
                    <a:pt x="238" y="72"/>
                  </a:lnTo>
                  <a:lnTo>
                    <a:pt x="241" y="84"/>
                  </a:lnTo>
                  <a:lnTo>
                    <a:pt x="243" y="97"/>
                  </a:lnTo>
                  <a:lnTo>
                    <a:pt x="244" y="112"/>
                  </a:lnTo>
                  <a:lnTo>
                    <a:pt x="244" y="114"/>
                  </a:lnTo>
                  <a:lnTo>
                    <a:pt x="243" y="128"/>
                  </a:lnTo>
                  <a:lnTo>
                    <a:pt x="241" y="142"/>
                  </a:lnTo>
                  <a:lnTo>
                    <a:pt x="237" y="155"/>
                  </a:lnTo>
                  <a:lnTo>
                    <a:pt x="233" y="166"/>
                  </a:lnTo>
                  <a:lnTo>
                    <a:pt x="227" y="176"/>
                  </a:lnTo>
                  <a:lnTo>
                    <a:pt x="220" y="186"/>
                  </a:lnTo>
                  <a:lnTo>
                    <a:pt x="212" y="194"/>
                  </a:lnTo>
                  <a:lnTo>
                    <a:pt x="204" y="201"/>
                  </a:lnTo>
                  <a:lnTo>
                    <a:pt x="194" y="208"/>
                  </a:lnTo>
                  <a:lnTo>
                    <a:pt x="183" y="213"/>
                  </a:lnTo>
                  <a:lnTo>
                    <a:pt x="172" y="218"/>
                  </a:lnTo>
                  <a:lnTo>
                    <a:pt x="161" y="221"/>
                  </a:lnTo>
                  <a:lnTo>
                    <a:pt x="148" y="224"/>
                  </a:lnTo>
                  <a:lnTo>
                    <a:pt x="135" y="226"/>
                  </a:lnTo>
                  <a:lnTo>
                    <a:pt x="122" y="227"/>
                  </a:lnTo>
                  <a:lnTo>
                    <a:pt x="109" y="227"/>
                  </a:lnTo>
                  <a:lnTo>
                    <a:pt x="47" y="227"/>
                  </a:lnTo>
                  <a:lnTo>
                    <a:pt x="47" y="386"/>
                  </a:lnTo>
                  <a:lnTo>
                    <a:pt x="0" y="38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96" name="Google Shape;396;p44"/>
            <p:cNvSpPr/>
            <p:nvPr/>
          </p:nvSpPr>
          <p:spPr>
            <a:xfrm>
              <a:off x="6604920" y="814680"/>
              <a:ext cx="55800" cy="55800"/>
            </a:xfrm>
            <a:custGeom>
              <a:rect b="b" l="l" r="r" t="t"/>
              <a:pathLst>
                <a:path extrusionOk="0" h="155" w="155">
                  <a:moveTo>
                    <a:pt x="154" y="77"/>
                  </a:moveTo>
                  <a:lnTo>
                    <a:pt x="154" y="85"/>
                  </a:lnTo>
                  <a:lnTo>
                    <a:pt x="152" y="92"/>
                  </a:lnTo>
                  <a:lnTo>
                    <a:pt x="151" y="100"/>
                  </a:lnTo>
                  <a:lnTo>
                    <a:pt x="148" y="107"/>
                  </a:lnTo>
                  <a:lnTo>
                    <a:pt x="145" y="114"/>
                  </a:lnTo>
                  <a:lnTo>
                    <a:pt x="141" y="120"/>
                  </a:lnTo>
                  <a:lnTo>
                    <a:pt x="137" y="126"/>
                  </a:lnTo>
                  <a:lnTo>
                    <a:pt x="132" y="131"/>
                  </a:lnTo>
                  <a:lnTo>
                    <a:pt x="126" y="136"/>
                  </a:lnTo>
                  <a:lnTo>
                    <a:pt x="120" y="141"/>
                  </a:lnTo>
                  <a:lnTo>
                    <a:pt x="114" y="145"/>
                  </a:lnTo>
                  <a:lnTo>
                    <a:pt x="107" y="148"/>
                  </a:lnTo>
                  <a:lnTo>
                    <a:pt x="100" y="151"/>
                  </a:lnTo>
                  <a:lnTo>
                    <a:pt x="93" y="152"/>
                  </a:lnTo>
                  <a:lnTo>
                    <a:pt x="85" y="154"/>
                  </a:lnTo>
                  <a:lnTo>
                    <a:pt x="77" y="154"/>
                  </a:lnTo>
                  <a:lnTo>
                    <a:pt x="69" y="154"/>
                  </a:lnTo>
                  <a:lnTo>
                    <a:pt x="62" y="152"/>
                  </a:lnTo>
                  <a:lnTo>
                    <a:pt x="54" y="151"/>
                  </a:lnTo>
                  <a:lnTo>
                    <a:pt x="47" y="148"/>
                  </a:lnTo>
                  <a:lnTo>
                    <a:pt x="41" y="145"/>
                  </a:lnTo>
                  <a:lnTo>
                    <a:pt x="34" y="141"/>
                  </a:lnTo>
                  <a:lnTo>
                    <a:pt x="28" y="136"/>
                  </a:lnTo>
                  <a:lnTo>
                    <a:pt x="23" y="131"/>
                  </a:lnTo>
                  <a:lnTo>
                    <a:pt x="18" y="126"/>
                  </a:lnTo>
                  <a:lnTo>
                    <a:pt x="13" y="120"/>
                  </a:lnTo>
                  <a:lnTo>
                    <a:pt x="9" y="114"/>
                  </a:lnTo>
                  <a:lnTo>
                    <a:pt x="6" y="107"/>
                  </a:lnTo>
                  <a:lnTo>
                    <a:pt x="4" y="100"/>
                  </a:lnTo>
                  <a:lnTo>
                    <a:pt x="2" y="93"/>
                  </a:lnTo>
                  <a:lnTo>
                    <a:pt x="0" y="85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2" y="62"/>
                  </a:lnTo>
                  <a:lnTo>
                    <a:pt x="4" y="54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3" y="34"/>
                  </a:lnTo>
                  <a:lnTo>
                    <a:pt x="18" y="28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4" y="13"/>
                  </a:lnTo>
                  <a:lnTo>
                    <a:pt x="41" y="10"/>
                  </a:lnTo>
                  <a:lnTo>
                    <a:pt x="47" y="6"/>
                  </a:lnTo>
                  <a:lnTo>
                    <a:pt x="54" y="4"/>
                  </a:lnTo>
                  <a:lnTo>
                    <a:pt x="62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1"/>
                  </a:lnTo>
                  <a:lnTo>
                    <a:pt x="93" y="2"/>
                  </a:lnTo>
                  <a:lnTo>
                    <a:pt x="100" y="4"/>
                  </a:lnTo>
                  <a:lnTo>
                    <a:pt x="107" y="6"/>
                  </a:lnTo>
                  <a:lnTo>
                    <a:pt x="114" y="9"/>
                  </a:lnTo>
                  <a:lnTo>
                    <a:pt x="120" y="13"/>
                  </a:lnTo>
                  <a:lnTo>
                    <a:pt x="126" y="18"/>
                  </a:lnTo>
                  <a:lnTo>
                    <a:pt x="132" y="23"/>
                  </a:lnTo>
                  <a:lnTo>
                    <a:pt x="137" y="28"/>
                  </a:lnTo>
                  <a:lnTo>
                    <a:pt x="141" y="34"/>
                  </a:lnTo>
                  <a:lnTo>
                    <a:pt x="145" y="40"/>
                  </a:lnTo>
                  <a:lnTo>
                    <a:pt x="148" y="47"/>
                  </a:lnTo>
                  <a:lnTo>
                    <a:pt x="151" y="54"/>
                  </a:lnTo>
                  <a:lnTo>
                    <a:pt x="152" y="61"/>
                  </a:lnTo>
                  <a:lnTo>
                    <a:pt x="154" y="69"/>
                  </a:lnTo>
                  <a:lnTo>
                    <a:pt x="154" y="77"/>
                  </a:lnTo>
                </a:path>
              </a:pathLst>
            </a:custGeom>
            <a:solidFill>
              <a:srgbClr val="FF4745"/>
            </a:solidFill>
            <a:ln>
              <a:noFill/>
            </a:ln>
          </p:spPr>
        </p:sp>
        <p:sp>
          <p:nvSpPr>
            <p:cNvPr id="397" name="Google Shape;397;p44"/>
            <p:cNvSpPr/>
            <p:nvPr/>
          </p:nvSpPr>
          <p:spPr>
            <a:xfrm>
              <a:off x="6661080" y="648000"/>
              <a:ext cx="139680" cy="138600"/>
            </a:xfrm>
            <a:custGeom>
              <a:rect b="b" l="l" r="r" t="t"/>
              <a:pathLst>
                <a:path extrusionOk="0" h="385" w="388">
                  <a:moveTo>
                    <a:pt x="0" y="0"/>
                  </a:moveTo>
                  <a:lnTo>
                    <a:pt x="0" y="384"/>
                  </a:lnTo>
                  <a:lnTo>
                    <a:pt x="194" y="384"/>
                  </a:lnTo>
                  <a:lnTo>
                    <a:pt x="214" y="383"/>
                  </a:lnTo>
                  <a:lnTo>
                    <a:pt x="233" y="380"/>
                  </a:lnTo>
                  <a:lnTo>
                    <a:pt x="251" y="376"/>
                  </a:lnTo>
                  <a:lnTo>
                    <a:pt x="269" y="369"/>
                  </a:lnTo>
                  <a:lnTo>
                    <a:pt x="286" y="361"/>
                  </a:lnTo>
                  <a:lnTo>
                    <a:pt x="302" y="352"/>
                  </a:lnTo>
                  <a:lnTo>
                    <a:pt x="317" y="341"/>
                  </a:lnTo>
                  <a:lnTo>
                    <a:pt x="330" y="328"/>
                  </a:lnTo>
                  <a:lnTo>
                    <a:pt x="343" y="315"/>
                  </a:lnTo>
                  <a:lnTo>
                    <a:pt x="354" y="300"/>
                  </a:lnTo>
                  <a:lnTo>
                    <a:pt x="364" y="284"/>
                  </a:lnTo>
                  <a:lnTo>
                    <a:pt x="372" y="267"/>
                  </a:lnTo>
                  <a:lnTo>
                    <a:pt x="378" y="250"/>
                  </a:lnTo>
                  <a:lnTo>
                    <a:pt x="383" y="231"/>
                  </a:lnTo>
                  <a:lnTo>
                    <a:pt x="386" y="212"/>
                  </a:lnTo>
                  <a:lnTo>
                    <a:pt x="387" y="193"/>
                  </a:lnTo>
                  <a:lnTo>
                    <a:pt x="387" y="193"/>
                  </a:lnTo>
                  <a:lnTo>
                    <a:pt x="386" y="173"/>
                  </a:lnTo>
                  <a:lnTo>
                    <a:pt x="383" y="154"/>
                  </a:lnTo>
                  <a:lnTo>
                    <a:pt x="378" y="135"/>
                  </a:lnTo>
                  <a:lnTo>
                    <a:pt x="372" y="118"/>
                  </a:lnTo>
                  <a:lnTo>
                    <a:pt x="364" y="101"/>
                  </a:lnTo>
                  <a:lnTo>
                    <a:pt x="354" y="85"/>
                  </a:lnTo>
                  <a:lnTo>
                    <a:pt x="343" y="70"/>
                  </a:lnTo>
                  <a:lnTo>
                    <a:pt x="330" y="56"/>
                  </a:lnTo>
                  <a:lnTo>
                    <a:pt x="317" y="44"/>
                  </a:lnTo>
                  <a:lnTo>
                    <a:pt x="302" y="33"/>
                  </a:lnTo>
                  <a:lnTo>
                    <a:pt x="286" y="23"/>
                  </a:lnTo>
                  <a:lnTo>
                    <a:pt x="269" y="15"/>
                  </a:lnTo>
                  <a:lnTo>
                    <a:pt x="251" y="9"/>
                  </a:lnTo>
                  <a:lnTo>
                    <a:pt x="233" y="4"/>
                  </a:lnTo>
                  <a:lnTo>
                    <a:pt x="214" y="1"/>
                  </a:lnTo>
                  <a:lnTo>
                    <a:pt x="1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4542125" y="0"/>
            <a:ext cx="4602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Introducción</a:t>
            </a:r>
            <a:r>
              <a:rPr b="1" lang="es"/>
              <a:t>.</a:t>
            </a:r>
            <a:endParaRPr b="1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879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LuxAI Challenge 2021 (Kaggle)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IA en videojuegos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LucIA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Qlara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Conclusiones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12808" t="0"/>
          <a:stretch/>
        </p:blipFill>
        <p:spPr>
          <a:xfrm>
            <a:off x="4767450" y="442900"/>
            <a:ext cx="4293450" cy="425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F2C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Videojuego LuxAI</a:t>
            </a:r>
            <a:r>
              <a:rPr b="1" lang="es"/>
              <a:t>.</a:t>
            </a:r>
            <a:endParaRPr b="1"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4543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Concurso de Kaggle para crear el mejor agente.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4543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Fácil de instalar y con una APIs para acceder al juego desde código.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4543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Se puede visualizar con Jupyter Notebooks.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23627" l="0" r="0" t="20675"/>
          <a:stretch/>
        </p:blipFill>
        <p:spPr>
          <a:xfrm>
            <a:off x="4480925" y="286174"/>
            <a:ext cx="4571999" cy="2398750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5">
            <a:alphaModFix/>
          </a:blip>
          <a:srcRect b="18893" l="5666" r="8215" t="12898"/>
          <a:stretch/>
        </p:blipFill>
        <p:spPr>
          <a:xfrm>
            <a:off x="4480925" y="2897750"/>
            <a:ext cx="4572000" cy="2057599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F2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Videojuego LuxAI</a:t>
            </a:r>
            <a:r>
              <a:rPr b="1" lang="es"/>
              <a:t>.</a:t>
            </a:r>
            <a:endParaRPr b="1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</a:rPr>
              <a:t>Liga por Partidas PvP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</a:rPr>
              <a:t>Competición de Recursos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</a:rPr>
              <a:t>Espacio Discreto y Finito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</a:rPr>
              <a:t>Determinista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</a:rPr>
              <a:t>Observabilidad completa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4543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</a:rPr>
              <a:t>Markov Decision Process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850" y="425038"/>
            <a:ext cx="4293450" cy="42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Componentes del juego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445275" y="3119300"/>
            <a:ext cx="2634900" cy="18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Unidades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Recolectan recursos y construyen ciudades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45437" l="22546" r="0" t="2657"/>
          <a:stretch/>
        </p:blipFill>
        <p:spPr>
          <a:xfrm>
            <a:off x="445275" y="1159325"/>
            <a:ext cx="2434450" cy="1765000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0" l="13809" r="8736" t="48095"/>
          <a:stretch/>
        </p:blipFill>
        <p:spPr>
          <a:xfrm>
            <a:off x="3354775" y="1159325"/>
            <a:ext cx="2434450" cy="1765000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5">
            <a:alphaModFix/>
          </a:blip>
          <a:srcRect b="6651" l="3033" r="17145" t="14165"/>
          <a:stretch/>
        </p:blipFill>
        <p:spPr>
          <a:xfrm>
            <a:off x="6264275" y="1159325"/>
            <a:ext cx="2434450" cy="1765000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340875" y="3119300"/>
            <a:ext cx="2634900" cy="18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Ciudades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Usan los recursos para crear unidades y mantener la energía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6236475" y="3119300"/>
            <a:ext cx="2634900" cy="18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Recursos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Son recolectados para construir ciudades y convertirse en energía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4543"/>
                </a:solidFill>
              </a:rPr>
              <a:t>Mapa del juego</a:t>
            </a:r>
            <a:r>
              <a:rPr b="1" lang="es"/>
              <a:t>.</a:t>
            </a:r>
            <a:endParaRPr b="1">
              <a:solidFill>
                <a:srgbClr val="FF4543"/>
              </a:solidFill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2771600" y="2724150"/>
            <a:ext cx="5289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Día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23271" l="0" r="24930" t="0"/>
          <a:stretch/>
        </p:blipFill>
        <p:spPr>
          <a:xfrm>
            <a:off x="1452500" y="3164500"/>
            <a:ext cx="1848050" cy="1378550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4">
            <a:alphaModFix/>
          </a:blip>
          <a:srcRect b="23271" l="0" r="23330" t="0"/>
          <a:stretch/>
        </p:blipFill>
        <p:spPr>
          <a:xfrm>
            <a:off x="311700" y="2083888"/>
            <a:ext cx="1848075" cy="1378550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5">
            <a:alphaModFix/>
          </a:blip>
          <a:srcRect b="10040" l="0" r="23312" t="2577"/>
          <a:stretch/>
        </p:blipFill>
        <p:spPr>
          <a:xfrm>
            <a:off x="6885800" y="3314525"/>
            <a:ext cx="1848049" cy="1372025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6">
            <a:alphaModFix/>
          </a:blip>
          <a:srcRect b="23135" l="4595" r="31932" t="7989"/>
          <a:stretch/>
        </p:blipFill>
        <p:spPr>
          <a:xfrm>
            <a:off x="5319975" y="2612112"/>
            <a:ext cx="1804998" cy="1372025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7">
            <a:alphaModFix/>
          </a:blip>
          <a:srcRect b="40072" l="23558" r="38327" t="21904"/>
          <a:stretch/>
        </p:blipFill>
        <p:spPr>
          <a:xfrm>
            <a:off x="3598750" y="2055000"/>
            <a:ext cx="1848074" cy="1372034"/>
          </a:xfrm>
          <a:prstGeom prst="rect">
            <a:avLst/>
          </a:prstGeom>
          <a:noFill/>
          <a:ln cap="flat" cmpd="sng" w="28575">
            <a:solidFill>
              <a:srgbClr val="FF45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601" y="4726750"/>
            <a:ext cx="715849" cy="1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595125" y="1642200"/>
            <a:ext cx="8517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s" sz="1500">
                <a:solidFill>
                  <a:schemeClr val="dk1"/>
                </a:solidFill>
              </a:rPr>
              <a:t>12x12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6280575" y="2199300"/>
            <a:ext cx="8517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s" sz="1500">
                <a:solidFill>
                  <a:schemeClr val="dk1"/>
                </a:solidFill>
              </a:rPr>
              <a:t>18x18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7882150" y="2901725"/>
            <a:ext cx="8517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s" sz="1500">
                <a:solidFill>
                  <a:schemeClr val="dk1"/>
                </a:solidFill>
              </a:rPr>
              <a:t>32x32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305850" y="1657350"/>
            <a:ext cx="8517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Noche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064875"/>
            <a:ext cx="842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El mapa del juego cambia de día a la noche. Además puede tener diferentes tamaños</a:t>
            </a:r>
            <a:r>
              <a:rPr lang="es">
                <a:solidFill>
                  <a:srgbClr val="FF4543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ctrTitle"/>
          </p:nvPr>
        </p:nvSpPr>
        <p:spPr>
          <a:xfrm>
            <a:off x="311704" y="744575"/>
            <a:ext cx="42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4543"/>
                </a:solidFill>
              </a:rPr>
              <a:t>IA</a:t>
            </a:r>
            <a:r>
              <a:rPr lang="es"/>
              <a:t>.</a:t>
            </a:r>
            <a:endParaRPr/>
          </a:p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311700" y="2834125"/>
            <a:ext cx="42603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En Videojuegos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099" y="1173250"/>
            <a:ext cx="2796975" cy="27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